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32"/>
  </p:notesMasterIdLst>
  <p:sldIdLst>
    <p:sldId id="297" r:id="rId2"/>
    <p:sldId id="273" r:id="rId3"/>
    <p:sldId id="274" r:id="rId4"/>
    <p:sldId id="259" r:id="rId5"/>
    <p:sldId id="260" r:id="rId6"/>
    <p:sldId id="275" r:id="rId7"/>
    <p:sldId id="276" r:id="rId8"/>
    <p:sldId id="263" r:id="rId9"/>
    <p:sldId id="278" r:id="rId10"/>
    <p:sldId id="280" r:id="rId11"/>
    <p:sldId id="277" r:id="rId12"/>
    <p:sldId id="283" r:id="rId13"/>
    <p:sldId id="282" r:id="rId14"/>
    <p:sldId id="281" r:id="rId15"/>
    <p:sldId id="284" r:id="rId16"/>
    <p:sldId id="285" r:id="rId17"/>
    <p:sldId id="287" r:id="rId18"/>
    <p:sldId id="290" r:id="rId19"/>
    <p:sldId id="288" r:id="rId20"/>
    <p:sldId id="293" r:id="rId21"/>
    <p:sldId id="295" r:id="rId22"/>
    <p:sldId id="286" r:id="rId23"/>
    <p:sldId id="268" r:id="rId24"/>
    <p:sldId id="294" r:id="rId25"/>
    <p:sldId id="298" r:id="rId26"/>
    <p:sldId id="299" r:id="rId27"/>
    <p:sldId id="289" r:id="rId28"/>
    <p:sldId id="291" r:id="rId29"/>
    <p:sldId id="292" r:id="rId30"/>
    <p:sldId id="269" r:id="rId31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B0D"/>
    <a:srgbClr val="F0EDE3"/>
    <a:srgbClr val="656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82"/>
    <p:restoredTop sz="78162"/>
  </p:normalViewPr>
  <p:slideViewPr>
    <p:cSldViewPr snapToGrid="0">
      <p:cViewPr varScale="1">
        <p:scale>
          <a:sx n="48" d="100"/>
          <a:sy n="48" d="100"/>
        </p:scale>
        <p:origin x="3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9028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639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9827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number</a:t>
            </a:r>
            <a:r>
              <a:rPr lang="fr-FR" dirty="0">
                <a:effectLst/>
                <a:latin typeface="Helvetica" pitchFamily="2" charset="0"/>
              </a:rPr>
              <a:t> of occurrences </a:t>
            </a:r>
            <a:r>
              <a:rPr lang="fr-FR" dirty="0" err="1">
                <a:effectLst/>
                <a:latin typeface="Helvetica" pitchFamily="2" charset="0"/>
              </a:rPr>
              <a:t>within</a:t>
            </a:r>
            <a:r>
              <a:rPr lang="fr-FR" dirty="0">
                <a:effectLst/>
                <a:latin typeface="Helvetica" pitchFamily="2" charset="0"/>
              </a:rPr>
              <a:t> a</a:t>
            </a:r>
          </a:p>
          <a:p>
            <a:r>
              <a:rPr lang="fr-FR" dirty="0">
                <a:effectLst/>
                <a:latin typeface="Helvetica" pitchFamily="2" charset="0"/>
              </a:rPr>
              <a:t>document. (</a:t>
            </a:r>
            <a:r>
              <a:rPr lang="fr-FR" dirty="0" err="1">
                <a:effectLst/>
                <a:latin typeface="Helvetica" pitchFamily="2" charset="0"/>
              </a:rPr>
              <a:t>tf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r>
              <a:rPr lang="fr-FR" dirty="0">
                <a:solidFill>
                  <a:srgbClr val="33669A"/>
                </a:solidFill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rarity</a:t>
            </a:r>
            <a:r>
              <a:rPr lang="fr-FR" dirty="0">
                <a:effectLst/>
                <a:latin typeface="Helvetica" pitchFamily="2" charset="0"/>
              </a:rPr>
              <a:t> of the </a:t>
            </a:r>
            <a:r>
              <a:rPr lang="fr-FR" dirty="0" err="1">
                <a:effectLst/>
                <a:latin typeface="Helvetica" pitchFamily="2" charset="0"/>
              </a:rPr>
              <a:t>term</a:t>
            </a:r>
            <a:r>
              <a:rPr lang="fr-FR" dirty="0">
                <a:effectLst/>
                <a:latin typeface="Helvetica" pitchFamily="2" charset="0"/>
              </a:rPr>
              <a:t> in the collection. (</a:t>
            </a:r>
            <a:r>
              <a:rPr lang="fr-FR" dirty="0" err="1">
                <a:effectLst/>
                <a:latin typeface="Helvetica" pitchFamily="2" charset="0"/>
              </a:rPr>
              <a:t>idf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8846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BART model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Hugging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Face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dictionary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different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outputs, but the main one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usually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called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This output has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batch_size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means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batch,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representation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token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In the case of BART,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1024,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output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described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"1024".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In addition to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the BART model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and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states of the encoder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useful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various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downstream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generation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text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classification. BART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Bidirectional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Auto-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Regressive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Transformer) uses the Transformer architecture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includes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encode the input sentence.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During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stage,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input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converted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into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mechanism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indicate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relative importance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 hand,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635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001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914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forward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pass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applies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linear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transformation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followed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matrix. The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step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involves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multiplying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by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transformed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resulting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a new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dirty="0"/>
              <a:t>(N, </a:t>
            </a:r>
            <a:r>
              <a:rPr lang="fr-FR" dirty="0" err="1"/>
              <a:t>out_features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en-GB" sz="2400" dirty="0"/>
              <a:t>The message passing process typically involves three steps: message computation, aggregation, and update.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3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0257" y="3576908"/>
            <a:ext cx="16722458" cy="4196452"/>
          </a:xfrm>
        </p:spPr>
        <p:txBody>
          <a:bodyPr anchor="b">
            <a:noAutofit/>
          </a:bodyPr>
          <a:lstStyle>
            <a:lvl1pPr algn="ct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9813" y="7912559"/>
            <a:ext cx="13663346" cy="2172474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6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05716" y="12906772"/>
            <a:ext cx="3215888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109" y="12906772"/>
            <a:ext cx="14046754" cy="809228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1505717" y="1488939"/>
            <a:ext cx="21348234" cy="10699342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47552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0" y="4591051"/>
            <a:ext cx="19202400" cy="71437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54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193122" y="1248312"/>
            <a:ext cx="3131532" cy="1048648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1" y="1248312"/>
            <a:ext cx="16359282" cy="104864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225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7" name="Texte niveau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11754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4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423173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37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051" y="2602721"/>
            <a:ext cx="19225942" cy="5705474"/>
          </a:xfrm>
        </p:spPr>
        <p:txBody>
          <a:bodyPr anchor="b">
            <a:normAutofit/>
          </a:bodyPr>
          <a:lstStyle>
            <a:lvl1pPr algn="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0051" y="8432656"/>
            <a:ext cx="19225942" cy="2286648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tx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77817" y="12906772"/>
            <a:ext cx="3244818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625" y="12906772"/>
            <a:ext cx="14046754" cy="809228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16303925" y="3371304"/>
            <a:ext cx="6550026" cy="881697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9408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0" y="4571999"/>
            <a:ext cx="8895572" cy="716280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50806" y="4571999"/>
            <a:ext cx="8895572" cy="71628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213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00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050028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050028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31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218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431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96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2040" y="1371602"/>
            <a:ext cx="10424160" cy="10350500"/>
          </a:xfr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3600"/>
            </a:lvl3pPr>
            <a:lvl4pPr>
              <a:defRPr sz="36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2688"/>
            <a:ext cx="7711440" cy="602211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245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96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064240" y="1"/>
            <a:ext cx="13319760" cy="13715998"/>
          </a:xfrm>
        </p:spPr>
        <p:txBody>
          <a:bodyPr anchor="t">
            <a:normAutofit/>
          </a:bodyPr>
          <a:lstStyle>
            <a:lvl1pPr marL="0" indent="0">
              <a:buNone/>
              <a:defRPr sz="4000"/>
            </a:lvl1pPr>
            <a:lvl2pPr marL="914400" indent="0">
              <a:buNone/>
              <a:defRPr sz="4000"/>
            </a:lvl2pPr>
            <a:lvl3pPr marL="1828800" indent="0">
              <a:buNone/>
              <a:defRPr sz="40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1936"/>
            <a:ext cx="7711440" cy="602286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678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572000"/>
            <a:ext cx="19202400" cy="716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1300" y="12906772"/>
            <a:ext cx="240914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7128" y="12906772"/>
            <a:ext cx="12561660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45472" y="12906772"/>
            <a:ext cx="319258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95619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053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4" r:id="rId12"/>
    <p:sldLayoutId id="2147483676" r:id="rId13"/>
  </p:sldLayoutIdLst>
  <p:hf sldNum="0" hdr="0" ftr="0" dt="0"/>
  <p:txStyles>
    <p:titleStyle>
      <a:lvl1pPr algn="l" defTabSz="1828800" rtl="0" eaLnBrk="1" latinLnBrk="0" hangingPunct="1">
        <a:lnSpc>
          <a:spcPct val="89000"/>
        </a:lnSpc>
        <a:spcBef>
          <a:spcPct val="0"/>
        </a:spcBef>
        <a:buNone/>
        <a:defRPr sz="88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68096" indent="-768096" algn="l" defTabSz="1828800" rtl="0" eaLnBrk="1" latinLnBrk="0" hangingPunct="1">
        <a:lnSpc>
          <a:spcPct val="94000"/>
        </a:lnSpc>
        <a:spcBef>
          <a:spcPts val="2000"/>
        </a:spcBef>
        <a:spcAft>
          <a:spcPts val="400"/>
        </a:spcAft>
        <a:buFont typeface="Franklin Gothic Book" panose="020B0503020102020204" pitchFamily="34" charset="0"/>
        <a:buChar char="■"/>
        <a:defRPr sz="4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828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4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2743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6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657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6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45720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54864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6400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7315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8229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7C28219-5749-275E-49C6-47E9F0074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371" y="690699"/>
            <a:ext cx="18823257" cy="13496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5077B9-25B4-BDEF-E044-397A72C68C7E}"/>
              </a:ext>
            </a:extLst>
          </p:cNvPr>
          <p:cNvSpPr/>
          <p:nvPr/>
        </p:nvSpPr>
        <p:spPr>
          <a:xfrm>
            <a:off x="457200" y="0"/>
            <a:ext cx="1586753" cy="13716000"/>
          </a:xfrm>
          <a:prstGeom prst="rect">
            <a:avLst/>
          </a:prstGeom>
          <a:solidFill>
            <a:srgbClr val="F0E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0780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Authors data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3B5F35-9D9A-8A28-2723-D3C3FFB0A260}"/>
              </a:ext>
            </a:extLst>
          </p:cNvPr>
          <p:cNvSpPr txBox="1"/>
          <p:nvPr/>
        </p:nvSpPr>
        <p:spPr>
          <a:xfrm>
            <a:off x="1913861" y="1210425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Adding same authors flag to pairs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421CDBA-C5A2-AB59-76F8-A1A5DAB07FAA}"/>
              </a:ext>
            </a:extLst>
          </p:cNvPr>
          <p:cNvSpPr txBox="1"/>
          <p:nvPr/>
        </p:nvSpPr>
        <p:spPr>
          <a:xfrm>
            <a:off x="14949378" y="12104250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One hot sparse representation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8968D16-24D9-AB94-8405-C3E80A650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140" y="1403498"/>
            <a:ext cx="7622134" cy="3615069"/>
          </a:xfrm>
          <a:prstGeom prst="rect">
            <a:avLst/>
          </a:prstGeom>
        </p:spPr>
      </p:pic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F6F71FDA-BD71-65AD-66F2-2504A9F5D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468749"/>
              </p:ext>
            </p:extLst>
          </p:nvPr>
        </p:nvGraphicFramePr>
        <p:xfrm>
          <a:off x="14757990" y="6656945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C012BFC7-FCAE-0EBF-05A7-F48E4B19F698}"/>
              </a:ext>
            </a:extLst>
          </p:cNvPr>
          <p:cNvSpPr txBox="1"/>
          <p:nvPr/>
        </p:nvSpPr>
        <p:spPr>
          <a:xfrm>
            <a:off x="17930659" y="5984687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F9338D8-40FE-230C-8ED7-40C9158B8E88}"/>
              </a:ext>
            </a:extLst>
          </p:cNvPr>
          <p:cNvSpPr txBox="1"/>
          <p:nvPr/>
        </p:nvSpPr>
        <p:spPr>
          <a:xfrm rot="16200000">
            <a:off x="13822466" y="8872125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cxnSp>
        <p:nvCxnSpPr>
          <p:cNvPr id="13" name="Connecteur en arc 12">
            <a:extLst>
              <a:ext uri="{FF2B5EF4-FFF2-40B4-BE49-F238E27FC236}">
                <a16:creationId xmlns:a16="http://schemas.microsoft.com/office/drawing/2014/main" id="{27D7C34F-EB58-C0D5-D318-87E7A3C6E7C3}"/>
              </a:ext>
            </a:extLst>
          </p:cNvPr>
          <p:cNvCxnSpPr>
            <a:stCxn id="8" idx="3"/>
            <a:endCxn id="10" idx="0"/>
          </p:cNvCxnSpPr>
          <p:nvPr/>
        </p:nvCxnSpPr>
        <p:spPr>
          <a:xfrm>
            <a:off x="15614274" y="3211033"/>
            <a:ext cx="2990064" cy="277365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au 14">
            <a:extLst>
              <a:ext uri="{FF2B5EF4-FFF2-40B4-BE49-F238E27FC236}">
                <a16:creationId xmlns:a16="http://schemas.microsoft.com/office/drawing/2014/main" id="{D97B4DEE-3D04-15F4-6174-6FAD37318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579288"/>
              </p:ext>
            </p:extLst>
          </p:nvPr>
        </p:nvGraphicFramePr>
        <p:xfrm>
          <a:off x="2185582" y="6330280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cxnSp>
        <p:nvCxnSpPr>
          <p:cNvPr id="15" name="Connecteur en arc 14">
            <a:extLst>
              <a:ext uri="{FF2B5EF4-FFF2-40B4-BE49-F238E27FC236}">
                <a16:creationId xmlns:a16="http://schemas.microsoft.com/office/drawing/2014/main" id="{80F3EA42-955C-7989-DE23-B1CDD14CF12C}"/>
              </a:ext>
            </a:extLst>
          </p:cNvPr>
          <p:cNvCxnSpPr>
            <a:cxnSpLocks/>
            <a:stCxn id="8" idx="1"/>
            <a:endCxn id="25" idx="0"/>
          </p:cNvCxnSpPr>
          <p:nvPr/>
        </p:nvCxnSpPr>
        <p:spPr>
          <a:xfrm rot="10800000" flipV="1">
            <a:off x="5996650" y="3211033"/>
            <a:ext cx="1995491" cy="251204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F79A52A-69D3-8F3F-3112-FF13492FA765}"/>
              </a:ext>
            </a:extLst>
          </p:cNvPr>
          <p:cNvSpPr/>
          <p:nvPr/>
        </p:nvSpPr>
        <p:spPr>
          <a:xfrm>
            <a:off x="2185582" y="10158488"/>
            <a:ext cx="3338624" cy="882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Pairs</a:t>
            </a:r>
          </a:p>
        </p:txBody>
      </p:sp>
      <p:cxnSp>
        <p:nvCxnSpPr>
          <p:cNvPr id="20" name="Connecteur en arc 19">
            <a:extLst>
              <a:ext uri="{FF2B5EF4-FFF2-40B4-BE49-F238E27FC236}">
                <a16:creationId xmlns:a16="http://schemas.microsoft.com/office/drawing/2014/main" id="{54031BFB-571F-6C04-2FCA-AA9160ADB671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4154667" y="8316507"/>
            <a:ext cx="1542208" cy="214175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0AF8106B-1916-C1DA-AD32-E1793C0DAABE}"/>
              </a:ext>
            </a:extLst>
          </p:cNvPr>
          <p:cNvSpPr txBox="1"/>
          <p:nvPr/>
        </p:nvSpPr>
        <p:spPr>
          <a:xfrm>
            <a:off x="4814017" y="5723077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</p:spTree>
    <p:extLst>
      <p:ext uri="{BB962C8B-B14F-4D97-AF65-F5344CB8AC3E}">
        <p14:creationId xmlns:p14="http://schemas.microsoft.com/office/powerpoint/2010/main" val="33170192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Tf_idf</a:t>
            </a:r>
            <a:r>
              <a:rPr lang="fr-FR" dirty="0"/>
              <a:t> matrix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0D5FBFEC-CA8E-3805-5288-535FA86D7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933561"/>
              </p:ext>
            </p:extLst>
          </p:nvPr>
        </p:nvGraphicFramePr>
        <p:xfrm>
          <a:off x="4195757" y="4297680"/>
          <a:ext cx="812800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410611527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3061315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746586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3173914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0224576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7202799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486076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712132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4248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44177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908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855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892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603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475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0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969356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4FB0D241-4BD1-AEFE-ADFB-92A3AE05BB36}"/>
              </a:ext>
            </a:extLst>
          </p:cNvPr>
          <p:cNvSpPr txBox="1"/>
          <p:nvPr/>
        </p:nvSpPr>
        <p:spPr>
          <a:xfrm>
            <a:off x="5533096" y="3708951"/>
            <a:ext cx="379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Terms of the vocabulary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94C1A2-AD66-6683-F15D-74D88FA4F909}"/>
              </a:ext>
            </a:extLst>
          </p:cNvPr>
          <p:cNvSpPr txBox="1"/>
          <p:nvPr/>
        </p:nvSpPr>
        <p:spPr>
          <a:xfrm rot="16200000">
            <a:off x="2895198" y="6596389"/>
            <a:ext cx="1915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Documents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58FC14-9718-D947-AB91-93418A455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1691" y="5900044"/>
            <a:ext cx="5375272" cy="11475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521C251-1697-2202-D245-4EAE958054E8}"/>
              </a:ext>
            </a:extLst>
          </p:cNvPr>
          <p:cNvSpPr txBox="1"/>
          <p:nvPr/>
        </p:nvSpPr>
        <p:spPr>
          <a:xfrm>
            <a:off x="14914557" y="5179789"/>
            <a:ext cx="2732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Weights of </a:t>
            </a:r>
            <a:r>
              <a:rPr lang="en-GB" sz="2800" b="1" dirty="0" err="1"/>
              <a:t>tf_idf</a:t>
            </a:r>
            <a:r>
              <a:rPr lang="en-GB" sz="28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87172150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BART-1024 abstract embedding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9DB7782B-9ABF-CE6B-76BB-072D2056E07F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4837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BART (Bidirectional and Auto-Regressive Transformer) uses the Transformer architecture which includes self-attention layers to encode the input sentence.</a:t>
            </a:r>
          </a:p>
          <a:p>
            <a:r>
              <a:rPr lang="en-GB" sz="4000" dirty="0"/>
              <a:t>The sentence embedding is a weighted sum of the word embeddings, where the weights are learned during training based on the task at hand.</a:t>
            </a:r>
          </a:p>
          <a:p>
            <a:r>
              <a:rPr lang="en-GB" dirty="0"/>
              <a:t>This model has been used as a function without finetuning to the task of our project.</a:t>
            </a:r>
            <a:endParaRPr lang="en-GB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74A05-4DEC-DA85-AFE2-004B9124693B}"/>
              </a:ext>
            </a:extLst>
          </p:cNvPr>
          <p:cNvSpPr/>
          <p:nvPr/>
        </p:nvSpPr>
        <p:spPr>
          <a:xfrm>
            <a:off x="10193079" y="8314661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BART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82433B2-69E3-6DBA-1C03-F0AD6435D11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4190921" y="9196125"/>
            <a:ext cx="2863702" cy="4356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A91825C9-C537-1310-4472-7489B9FF2757}"/>
              </a:ext>
            </a:extLst>
          </p:cNvPr>
          <p:cNvCxnSpPr>
            <a:cxnSpLocks/>
          </p:cNvCxnSpPr>
          <p:nvPr/>
        </p:nvCxnSpPr>
        <p:spPr>
          <a:xfrm flipV="1">
            <a:off x="6996223" y="9196125"/>
            <a:ext cx="3232298" cy="4070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9D3EA993-5ACC-3871-A2B0-A59F43E14A6A}"/>
              </a:ext>
            </a:extLst>
          </p:cNvPr>
          <p:cNvSpPr txBox="1"/>
          <p:nvPr/>
        </p:nvSpPr>
        <p:spPr>
          <a:xfrm>
            <a:off x="2743200" y="8573801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DC1CE69-D913-0CA3-A347-2C7961023DB7}"/>
              </a:ext>
            </a:extLst>
          </p:cNvPr>
          <p:cNvSpPr txBox="1"/>
          <p:nvPr/>
        </p:nvSpPr>
        <p:spPr>
          <a:xfrm>
            <a:off x="17614740" y="8657516"/>
            <a:ext cx="56402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(1024,)</a:t>
            </a:r>
          </a:p>
        </p:txBody>
      </p:sp>
    </p:spTree>
    <p:extLst>
      <p:ext uri="{BB962C8B-B14F-4D97-AF65-F5344CB8AC3E}">
        <p14:creationId xmlns:p14="http://schemas.microsoft.com/office/powerpoint/2010/main" val="385895463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Pretrained Goog-300 word2vec</a:t>
            </a:r>
          </a:p>
        </p:txBody>
      </p:sp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0EA1422A-9907-2AD7-9BBB-6BAABDE907FB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6C5549-61D6-EB96-3660-F25750841449}"/>
              </a:ext>
            </a:extLst>
          </p:cNvPr>
          <p:cNvSpPr/>
          <p:nvPr/>
        </p:nvSpPr>
        <p:spPr>
          <a:xfrm>
            <a:off x="6641805" y="7315200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Goog300 w2v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EB81BD89-8E20-81E0-16E5-74B99AFF396F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10639647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CBA35A4D-E7C6-C286-8E72-C44736608E46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5638083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3274E371-2BE5-9D32-3B05-A73B7DDC50C4}"/>
              </a:ext>
            </a:extLst>
          </p:cNvPr>
          <p:cNvSpPr txBox="1"/>
          <p:nvPr/>
        </p:nvSpPr>
        <p:spPr>
          <a:xfrm>
            <a:off x="1769267" y="7574340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800809A-EA5D-27A4-9E66-F051C70BE44D}"/>
              </a:ext>
            </a:extLst>
          </p:cNvPr>
          <p:cNvSpPr txBox="1"/>
          <p:nvPr/>
        </p:nvSpPr>
        <p:spPr>
          <a:xfrm>
            <a:off x="11578856" y="7315200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31371C-C30D-1BCC-825F-35932F7EBC6C}"/>
              </a:ext>
            </a:extLst>
          </p:cNvPr>
          <p:cNvSpPr/>
          <p:nvPr/>
        </p:nvSpPr>
        <p:spPr>
          <a:xfrm>
            <a:off x="16508819" y="7574341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C2BD5D0A-F69B-7190-2723-CAD527C7B299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8904688" y="818964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9880867A-7B34-1B16-A13A-B7489417E3AC}"/>
              </a:ext>
            </a:extLst>
          </p:cNvPr>
          <p:cNvSpPr txBox="1"/>
          <p:nvPr/>
        </p:nvSpPr>
        <p:spPr>
          <a:xfrm>
            <a:off x="20013821" y="7525208"/>
            <a:ext cx="38635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88BA04D-3A15-4B02-6076-FE652A9DA0EA}"/>
              </a:ext>
            </a:extLst>
          </p:cNvPr>
          <p:cNvCxnSpPr>
            <a:cxnSpLocks/>
          </p:cNvCxnSpPr>
          <p:nvPr/>
        </p:nvCxnSpPr>
        <p:spPr>
          <a:xfrm flipV="1">
            <a:off x="15400775" y="823620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23417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Word2vec on vocabulary abstracts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F0CE2F-C1E1-E992-2CB1-86EBE11DA310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9B975-D5EE-BCE3-EBC6-B8E44261BCF5}"/>
              </a:ext>
            </a:extLst>
          </p:cNvPr>
          <p:cNvSpPr txBox="1"/>
          <p:nvPr/>
        </p:nvSpPr>
        <p:spPr>
          <a:xfrm>
            <a:off x="8001823" y="4429954"/>
            <a:ext cx="2088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Vocabulary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6499C1-5E2E-3296-CB4F-1D2055C64941}"/>
              </a:ext>
            </a:extLst>
          </p:cNvPr>
          <p:cNvSpPr/>
          <p:nvPr/>
        </p:nvSpPr>
        <p:spPr>
          <a:xfrm>
            <a:off x="11210576" y="3918899"/>
            <a:ext cx="2799906" cy="1606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Word2vec model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76964C-4655-0162-6E4A-C94E43F1EBE1}"/>
              </a:ext>
            </a:extLst>
          </p:cNvPr>
          <p:cNvSpPr txBox="1"/>
          <p:nvPr/>
        </p:nvSpPr>
        <p:spPr>
          <a:xfrm>
            <a:off x="10867507" y="5688418"/>
            <a:ext cx="38447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/>
              <a:t>Training the model on the vocabulary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96A43C-46F1-0F84-B671-526348BEEC9D}"/>
              </a:ext>
            </a:extLst>
          </p:cNvPr>
          <p:cNvSpPr/>
          <p:nvPr/>
        </p:nvSpPr>
        <p:spPr>
          <a:xfrm>
            <a:off x="16027125" y="3918899"/>
            <a:ext cx="2799906" cy="160688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2ECF0F02-80DE-5874-9E67-FDE02B52B7C9}"/>
              </a:ext>
            </a:extLst>
          </p:cNvPr>
          <p:cNvCxnSpPr>
            <a:cxnSpLocks/>
          </p:cNvCxnSpPr>
          <p:nvPr/>
        </p:nvCxnSpPr>
        <p:spPr>
          <a:xfrm>
            <a:off x="10206854" y="473148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01BB75F-716D-46E6-4220-5CCDE72211D5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14010482" y="4722341"/>
            <a:ext cx="201664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E2A345E-AF02-5B1A-485E-BF1B9D5BFDAC}"/>
              </a:ext>
            </a:extLst>
          </p:cNvPr>
          <p:cNvSpPr/>
          <p:nvPr/>
        </p:nvSpPr>
        <p:spPr>
          <a:xfrm>
            <a:off x="7447051" y="8153123"/>
            <a:ext cx="2831087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0DCD145-886F-8BE0-7A88-DA3EA145305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0278138" y="9078156"/>
            <a:ext cx="10037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82D4274-7E49-7B93-2FC0-76B6917D4B4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66884" y="90741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AA19EE17-9952-43D6-7523-056A2F018CEE}"/>
              </a:ext>
            </a:extLst>
          </p:cNvPr>
          <p:cNvSpPr txBox="1"/>
          <p:nvPr/>
        </p:nvSpPr>
        <p:spPr>
          <a:xfrm>
            <a:off x="2137756" y="8412263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1833819-29A6-D890-7F31-4083BF8F33E4}"/>
              </a:ext>
            </a:extLst>
          </p:cNvPr>
          <p:cNvSpPr txBox="1"/>
          <p:nvPr/>
        </p:nvSpPr>
        <p:spPr>
          <a:xfrm>
            <a:off x="11217348" y="8153123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79AC96-D6E7-CB8E-CB11-7E8CF831D491}"/>
              </a:ext>
            </a:extLst>
          </p:cNvPr>
          <p:cNvSpPr/>
          <p:nvPr/>
        </p:nvSpPr>
        <p:spPr>
          <a:xfrm>
            <a:off x="16147311" y="8412264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34BCA29-CE3F-6ADB-DA1F-56B24CEFCCB0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18543180" y="902756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DC13B26E-5C18-08EB-A057-EB7822D37414}"/>
              </a:ext>
            </a:extLst>
          </p:cNvPr>
          <p:cNvSpPr txBox="1"/>
          <p:nvPr/>
        </p:nvSpPr>
        <p:spPr>
          <a:xfrm>
            <a:off x="19652313" y="8363131"/>
            <a:ext cx="44112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 or (192,)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E9610D1-435A-F760-EA4F-9DC2FCD22FED}"/>
              </a:ext>
            </a:extLst>
          </p:cNvPr>
          <p:cNvCxnSpPr>
            <a:cxnSpLocks/>
          </p:cNvCxnSpPr>
          <p:nvPr/>
        </p:nvCxnSpPr>
        <p:spPr>
          <a:xfrm flipV="1">
            <a:off x="15039267" y="907412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E2AE3817-D6B7-975F-5DED-0D7534BAC4D5}"/>
              </a:ext>
            </a:extLst>
          </p:cNvPr>
          <p:cNvSpPr txBox="1"/>
          <p:nvPr/>
        </p:nvSpPr>
        <p:spPr>
          <a:xfrm>
            <a:off x="4854586" y="4429954"/>
            <a:ext cx="1802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91E17F4D-9F79-C25A-970D-FC0572D692AF}"/>
              </a:ext>
            </a:extLst>
          </p:cNvPr>
          <p:cNvCxnSpPr>
            <a:cxnSpLocks/>
          </p:cNvCxnSpPr>
          <p:nvPr/>
        </p:nvCxnSpPr>
        <p:spPr>
          <a:xfrm>
            <a:off x="6846966" y="477401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09BE5E5-C195-9B9F-322E-04772AF0354F}"/>
              </a:ext>
            </a:extLst>
          </p:cNvPr>
          <p:cNvSpPr/>
          <p:nvPr/>
        </p:nvSpPr>
        <p:spPr>
          <a:xfrm>
            <a:off x="12610529" y="10003188"/>
            <a:ext cx="808075" cy="1373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8F8F8AF5-7127-31E9-54CA-160830424DD6}"/>
              </a:ext>
            </a:extLst>
          </p:cNvPr>
          <p:cNvSpPr txBox="1"/>
          <p:nvPr/>
        </p:nvSpPr>
        <p:spPr>
          <a:xfrm>
            <a:off x="9646709" y="11513788"/>
            <a:ext cx="70833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i="1" dirty="0"/>
              <a:t>We kept the words embeddings after truncating and padding to a fixed length of 128 words try to create better nodes features of shape (128, 192)</a:t>
            </a:r>
          </a:p>
        </p:txBody>
      </p:sp>
    </p:spTree>
    <p:extLst>
      <p:ext uri="{BB962C8B-B14F-4D97-AF65-F5344CB8AC3E}">
        <p14:creationId xmlns:p14="http://schemas.microsoft.com/office/powerpoint/2010/main" val="243443988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GNN model finetuned and enriched with features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A17CB1-2270-A4D1-E2FA-B28C99345C61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21AA2F-F7B5-86B8-92C6-245511CDAAB1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2660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58A2129-5CBA-5075-4BD9-1C6FDD80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263" y="3062178"/>
            <a:ext cx="12525473" cy="2658139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C80737EB-BA37-2EE1-D172-0A04842E4DC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D44D579-CF49-8686-F4C4-B634FB9D9E58}"/>
              </a:ext>
            </a:extLst>
          </p:cNvPr>
          <p:cNvSpPr txBox="1"/>
          <p:nvPr/>
        </p:nvSpPr>
        <p:spPr>
          <a:xfrm>
            <a:off x="3397102" y="6322184"/>
            <a:ext cx="188887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node features are updated by aggregating and passing messages from </a:t>
            </a:r>
            <a:r>
              <a:rPr lang="en-GB" sz="3200" dirty="0" err="1"/>
              <a:t>neighboring</a:t>
            </a:r>
            <a:r>
              <a:rPr lang="en-GB" sz="3200" dirty="0"/>
              <a:t> nodes in the graph.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16BE0F3-13F8-2420-96BA-D7FDE34CD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889" y="7938863"/>
            <a:ext cx="6781377" cy="390111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9E0EBB6-22B6-6099-5185-84F37A5BE3BC}"/>
              </a:ext>
            </a:extLst>
          </p:cNvPr>
          <p:cNvSpPr txBox="1"/>
          <p:nvPr/>
        </p:nvSpPr>
        <p:spPr>
          <a:xfrm>
            <a:off x="11004697" y="9034016"/>
            <a:ext cx="1198289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message passing step involves multiplying the adjacency matrix by the transformed node features, resulting in a new node feature matrix</a:t>
            </a:r>
          </a:p>
        </p:txBody>
      </p:sp>
    </p:spTree>
    <p:extLst>
      <p:ext uri="{BB962C8B-B14F-4D97-AF65-F5344CB8AC3E}">
        <p14:creationId xmlns:p14="http://schemas.microsoft.com/office/powerpoint/2010/main" val="3256553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BB505F-5B0F-10B7-853D-09D6E7F1020D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 with node features</a:t>
            </a:r>
          </a:p>
        </p:txBody>
      </p:sp>
      <p:pic>
        <p:nvPicPr>
          <p:cNvPr id="9218" name="Picture 2" descr="An Introduction to Graph Neural Networks: Models and Applications - YouTube">
            <a:extLst>
              <a:ext uri="{FF2B5EF4-FFF2-40B4-BE49-F238E27FC236}">
                <a16:creationId xmlns:a16="http://schemas.microsoft.com/office/drawing/2014/main" id="{668DD2EB-9381-DDC9-AB4C-25BA2655A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62" r="18779" b="26163"/>
          <a:stretch/>
        </p:blipFill>
        <p:spPr bwMode="auto">
          <a:xfrm>
            <a:off x="6100726" y="2086825"/>
            <a:ext cx="13203274" cy="527374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en arc 3">
            <a:extLst>
              <a:ext uri="{FF2B5EF4-FFF2-40B4-BE49-F238E27FC236}">
                <a16:creationId xmlns:a16="http://schemas.microsoft.com/office/drawing/2014/main" id="{68C4D28A-AA5A-860D-D71F-0A3E60860188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4082073" y="5184202"/>
            <a:ext cx="3334966" cy="2961167"/>
          </a:xfrm>
          <a:prstGeom prst="curvedConnector3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B17E7EBE-E55D-3F09-2A9E-1D2C288CD3D9}"/>
              </a:ext>
            </a:extLst>
          </p:cNvPr>
          <p:cNvSpPr txBox="1"/>
          <p:nvPr/>
        </p:nvSpPr>
        <p:spPr>
          <a:xfrm>
            <a:off x="2073350" y="8332268"/>
            <a:ext cx="439124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Node features :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vector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walks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Abstract embedding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A9F4565D-AB23-AAC5-F533-0C7E2A9A4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035538"/>
              </p:ext>
            </p:extLst>
          </p:nvPr>
        </p:nvGraphicFramePr>
        <p:xfrm>
          <a:off x="7840432" y="8469213"/>
          <a:ext cx="5662917" cy="385031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015194">
                  <a:extLst>
                    <a:ext uri="{9D8B030D-6E8A-4147-A177-3AD203B41FA5}">
                      <a16:colId xmlns:a16="http://schemas.microsoft.com/office/drawing/2014/main" val="650951798"/>
                    </a:ext>
                  </a:extLst>
                </a:gridCol>
                <a:gridCol w="2647723">
                  <a:extLst>
                    <a:ext uri="{9D8B030D-6E8A-4147-A177-3AD203B41FA5}">
                      <a16:colId xmlns:a16="http://schemas.microsoft.com/office/drawing/2014/main" val="1572376220"/>
                    </a:ext>
                  </a:extLst>
                </a:gridCol>
              </a:tblGrid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node features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log loss </a:t>
                      </a:r>
                      <a:r>
                        <a:rPr lang="en-US" sz="2800" b="1" kern="100" dirty="0" err="1">
                          <a:effectLst/>
                        </a:rPr>
                        <a:t>val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369552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walks_wv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0,2464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080035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local_wv_300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0,2942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4886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goog300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0,2979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344664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bart1024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0,3208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797990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 err="1">
                          <a:effectLst/>
                        </a:rPr>
                        <a:t>tf-idf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0,3310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262546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random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0,4358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566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898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4506907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Basic architecture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5240660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8190579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5438719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5994941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6593025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6600997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5977328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6593025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40206456-B5CD-0F08-4A97-80A4FB6E6060}"/>
              </a:ext>
            </a:extLst>
          </p:cNvPr>
          <p:cNvSpPr txBox="1"/>
          <p:nvPr/>
        </p:nvSpPr>
        <p:spPr>
          <a:xfrm>
            <a:off x="6921407" y="3803334"/>
            <a:ext cx="36443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Message passing</a:t>
            </a:r>
            <a:endParaRPr lang="en-GB" i="1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40" y="5994941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7528275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022147" y="5987466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19781498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1275370" y="5994941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171154" y="5702553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551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4">
            <a:extLst>
              <a:ext uri="{FF2B5EF4-FFF2-40B4-BE49-F238E27FC236}">
                <a16:creationId xmlns:a16="http://schemas.microsoft.com/office/drawing/2014/main" id="{8F136ED4-5CAE-ECF0-9961-9A0F84D84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446043"/>
              </p:ext>
            </p:extLst>
          </p:nvPr>
        </p:nvGraphicFramePr>
        <p:xfrm>
          <a:off x="3099982" y="4267564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16DFD2C0-2A36-1259-7D22-5BDA972E8472}"/>
              </a:ext>
            </a:extLst>
          </p:cNvPr>
          <p:cNvSpPr txBox="1"/>
          <p:nvPr/>
        </p:nvSpPr>
        <p:spPr>
          <a:xfrm>
            <a:off x="5728417" y="3660361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  <p:graphicFrame>
        <p:nvGraphicFramePr>
          <p:cNvPr id="4" name="Tableau 9">
            <a:extLst>
              <a:ext uri="{FF2B5EF4-FFF2-40B4-BE49-F238E27FC236}">
                <a16:creationId xmlns:a16="http://schemas.microsoft.com/office/drawing/2014/main" id="{B4F858C3-1C49-4441-763D-91019338A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812776"/>
              </p:ext>
            </p:extLst>
          </p:nvPr>
        </p:nvGraphicFramePr>
        <p:xfrm>
          <a:off x="14757990" y="3686287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6AC79218-7AE3-3597-9D10-AFC36A3AC176}"/>
              </a:ext>
            </a:extLst>
          </p:cNvPr>
          <p:cNvSpPr txBox="1"/>
          <p:nvPr/>
        </p:nvSpPr>
        <p:spPr>
          <a:xfrm>
            <a:off x="17930659" y="3014029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53019EF-1576-5921-2FBE-95AA7A0D5B1B}"/>
              </a:ext>
            </a:extLst>
          </p:cNvPr>
          <p:cNvSpPr txBox="1"/>
          <p:nvPr/>
        </p:nvSpPr>
        <p:spPr>
          <a:xfrm rot="16200000">
            <a:off x="13822466" y="5901467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33A50F6-4E80-11A0-E4CB-0D8708C893AE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authors features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A3DCFAA-EEB9-99D7-E36C-D98DCFFB0075}"/>
              </a:ext>
            </a:extLst>
          </p:cNvPr>
          <p:cNvSpPr txBox="1"/>
          <p:nvPr/>
        </p:nvSpPr>
        <p:spPr>
          <a:xfrm>
            <a:off x="3440224" y="2018117"/>
            <a:ext cx="7703327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Pairs features: author flag or count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245D697-9D6A-EA1E-2334-B6F753FB3B1E}"/>
              </a:ext>
            </a:extLst>
          </p:cNvPr>
          <p:cNvSpPr txBox="1"/>
          <p:nvPr/>
        </p:nvSpPr>
        <p:spPr>
          <a:xfrm>
            <a:off x="15543691" y="2018117"/>
            <a:ext cx="678801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One hot sparse representation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09A72C93-BE85-138B-6696-DEAD778CC21C}"/>
              </a:ext>
            </a:extLst>
          </p:cNvPr>
          <p:cNvCxnSpPr>
            <a:cxnSpLocks/>
          </p:cNvCxnSpPr>
          <p:nvPr/>
        </p:nvCxnSpPr>
        <p:spPr>
          <a:xfrm>
            <a:off x="12663377" y="3371800"/>
            <a:ext cx="0" cy="891943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1B01F64F-75EE-2AE7-F900-E39215BBE070}"/>
              </a:ext>
            </a:extLst>
          </p:cNvPr>
          <p:cNvSpPr txBox="1">
            <a:spLocks/>
          </p:cNvSpPr>
          <p:nvPr/>
        </p:nvSpPr>
        <p:spPr>
          <a:xfrm>
            <a:off x="2275367" y="7162438"/>
            <a:ext cx="9916633" cy="16444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Multiplying pairs features by the authors flag</a:t>
            </a:r>
          </a:p>
          <a:p>
            <a:r>
              <a:rPr lang="en-GB" sz="4000" dirty="0"/>
              <a:t>Best </a:t>
            </a:r>
            <a:r>
              <a:rPr lang="en-GB" sz="4000" dirty="0" err="1"/>
              <a:t>val</a:t>
            </a:r>
            <a:r>
              <a:rPr lang="en-GB" sz="4000" dirty="0"/>
              <a:t> log loss score: </a:t>
            </a:r>
            <a:r>
              <a:rPr lang="en-GB" sz="4000" b="1" dirty="0"/>
              <a:t>0,2442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2CD96C5C-A968-F87D-A0BD-3C7FD58F5B6B}"/>
              </a:ext>
            </a:extLst>
          </p:cNvPr>
          <p:cNvSpPr txBox="1">
            <a:spLocks/>
          </p:cNvSpPr>
          <p:nvPr/>
        </p:nvSpPr>
        <p:spPr>
          <a:xfrm>
            <a:off x="13652204" y="9087349"/>
            <a:ext cx="9916633" cy="1570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Apply a Dense layer to densify authors representation</a:t>
            </a:r>
          </a:p>
          <a:p>
            <a:r>
              <a:rPr lang="en-GB" dirty="0"/>
              <a:t>Best </a:t>
            </a:r>
            <a:r>
              <a:rPr lang="en-GB" dirty="0" err="1"/>
              <a:t>val</a:t>
            </a:r>
            <a:r>
              <a:rPr lang="en-GB" dirty="0"/>
              <a:t> log loss score: </a:t>
            </a:r>
            <a:r>
              <a:rPr lang="en-GB" b="1" dirty="0"/>
              <a:t>0,2442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262642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767D3C-1B55-E479-5C3C-B6733349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 of contents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24B01B-BC8C-A43E-3A91-72A3CBDDD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Data processing</a:t>
            </a:r>
          </a:p>
          <a:p>
            <a:r>
              <a:rPr lang="en-GB" dirty="0"/>
              <a:t>Models</a:t>
            </a:r>
          </a:p>
          <a:p>
            <a:r>
              <a:rPr lang="en-GB" dirty="0"/>
              <a:t>Possible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1121972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2BBBD3-9B71-7628-571F-7903D3776AAD}"/>
              </a:ext>
            </a:extLst>
          </p:cNvPr>
          <p:cNvSpPr/>
          <p:nvPr/>
        </p:nvSpPr>
        <p:spPr>
          <a:xfrm>
            <a:off x="1856637" y="1504089"/>
            <a:ext cx="22163090" cy="5172078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181455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Architecture with authors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254831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5498231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274637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330259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3900677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3908649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328498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390067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40" y="3302593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7528275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022147" y="3295118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19781498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1275370" y="3302593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171154" y="3010205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C61EFBA-77E4-6681-BEA2-33CC53C1BA1E}"/>
              </a:ext>
            </a:extLst>
          </p:cNvPr>
          <p:cNvSpPr/>
          <p:nvPr/>
        </p:nvSpPr>
        <p:spPr>
          <a:xfrm>
            <a:off x="1856637" y="6867697"/>
            <a:ext cx="22163090" cy="6602976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383FFE-89D5-EF09-9B9D-87CDF09A6EDC}"/>
              </a:ext>
            </a:extLst>
          </p:cNvPr>
          <p:cNvSpPr/>
          <p:nvPr/>
        </p:nvSpPr>
        <p:spPr>
          <a:xfrm>
            <a:off x="6929380" y="896059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C8881-3506-0C52-DC6A-785AA68F4DD0}"/>
              </a:ext>
            </a:extLst>
          </p:cNvPr>
          <p:cNvSpPr/>
          <p:nvPr/>
        </p:nvSpPr>
        <p:spPr>
          <a:xfrm>
            <a:off x="7764922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F3865F6-4F3F-EB38-7BEF-62578747878D}"/>
              </a:ext>
            </a:extLst>
          </p:cNvPr>
          <p:cNvSpPr txBox="1"/>
          <p:nvPr/>
        </p:nvSpPr>
        <p:spPr>
          <a:xfrm>
            <a:off x="1856637" y="969435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1B0142E-DC8D-B098-8383-2E87DB8769FD}"/>
              </a:ext>
            </a:extLst>
          </p:cNvPr>
          <p:cNvSpPr txBox="1"/>
          <p:nvPr/>
        </p:nvSpPr>
        <p:spPr>
          <a:xfrm>
            <a:off x="7071147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CDE29A2-2C12-9700-6B62-0DA300E7E8DB}"/>
              </a:ext>
            </a:extLst>
          </p:cNvPr>
          <p:cNvSpPr/>
          <p:nvPr/>
        </p:nvSpPr>
        <p:spPr>
          <a:xfrm>
            <a:off x="11125680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8D818CE-737F-CAAF-7185-18EF6382B2D8}"/>
              </a:ext>
            </a:extLst>
          </p:cNvPr>
          <p:cNvSpPr txBox="1"/>
          <p:nvPr/>
        </p:nvSpPr>
        <p:spPr>
          <a:xfrm>
            <a:off x="10431906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6F7F07-6BDF-AAB9-ECC5-DFEF8350DD1F}"/>
              </a:ext>
            </a:extLst>
          </p:cNvPr>
          <p:cNvSpPr txBox="1"/>
          <p:nvPr/>
        </p:nvSpPr>
        <p:spPr>
          <a:xfrm>
            <a:off x="14452798" y="12632055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D8559F0B-8729-D4BB-5934-7C180F59DE3A}"/>
              </a:ext>
            </a:extLst>
          </p:cNvPr>
          <p:cNvCxnSpPr>
            <a:cxnSpLocks/>
          </p:cNvCxnSpPr>
          <p:nvPr/>
        </p:nvCxnSpPr>
        <p:spPr>
          <a:xfrm>
            <a:off x="6529415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EC462FEE-79D5-73DE-0DE5-CAD63F1A799D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9614987" y="1044863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1C4D65A3-0A66-23BE-A9EB-0AEB237B71F7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8689954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94D0EE25-F3DD-F8B4-2ED4-F5DA9C581ACE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V="1">
            <a:off x="12050713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2ED16DAC-F767-7D7E-2315-8C3AB84190F2}"/>
              </a:ext>
            </a:extLst>
          </p:cNvPr>
          <p:cNvCxnSpPr>
            <a:cxnSpLocks/>
            <a:stCxn id="22" idx="3"/>
            <a:endCxn id="26" idx="1"/>
          </p:cNvCxnSpPr>
          <p:nvPr/>
        </p:nvCxnSpPr>
        <p:spPr>
          <a:xfrm flipV="1">
            <a:off x="12975745" y="1043102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725422E9-A610-9292-AC46-2B3377D2917E}"/>
              </a:ext>
            </a:extLst>
          </p:cNvPr>
          <p:cNvCxnSpPr>
            <a:cxnSpLocks/>
          </p:cNvCxnSpPr>
          <p:nvPr/>
        </p:nvCxnSpPr>
        <p:spPr>
          <a:xfrm flipV="1">
            <a:off x="15365546" y="1104671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F289D14-10A4-98E2-AF3F-5AB1A58AC3ED}"/>
              </a:ext>
            </a:extLst>
          </p:cNvPr>
          <p:cNvSpPr/>
          <p:nvPr/>
        </p:nvSpPr>
        <p:spPr>
          <a:xfrm>
            <a:off x="17840509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179C266A-0962-7A25-F32F-491CC89E0FAE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19334381" y="9073252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767BCD49-38DC-621F-F144-CB8198793D1A}"/>
              </a:ext>
            </a:extLst>
          </p:cNvPr>
          <p:cNvSpPr/>
          <p:nvPr/>
        </p:nvSpPr>
        <p:spPr>
          <a:xfrm>
            <a:off x="20093732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6A8201AF-FAB6-8F79-4592-7DD6CE43838A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>
            <a:off x="21587604" y="9080727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56986C93-DFCE-8A8D-2CC0-9DBF05BD0693}"/>
              </a:ext>
            </a:extLst>
          </p:cNvPr>
          <p:cNvSpPr txBox="1"/>
          <p:nvPr/>
        </p:nvSpPr>
        <p:spPr>
          <a:xfrm>
            <a:off x="22483388" y="8788339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2C5A2D2-F7A6-C9EF-24FF-72205D1F8EB1}"/>
              </a:ext>
            </a:extLst>
          </p:cNvPr>
          <p:cNvSpPr/>
          <p:nvPr/>
        </p:nvSpPr>
        <p:spPr>
          <a:xfrm>
            <a:off x="5011974" y="984257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D08EB334-05B6-29E2-43FD-EBAD3E221EAD}"/>
              </a:ext>
            </a:extLst>
          </p:cNvPr>
          <p:cNvCxnSpPr>
            <a:cxnSpLocks/>
          </p:cNvCxnSpPr>
          <p:nvPr/>
        </p:nvCxnSpPr>
        <p:spPr>
          <a:xfrm>
            <a:off x="3706702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777A4795-B7F7-035B-53F5-62EF792B6CF8}"/>
              </a:ext>
            </a:extLst>
          </p:cNvPr>
          <p:cNvSpPr txBox="1"/>
          <p:nvPr/>
        </p:nvSpPr>
        <p:spPr>
          <a:xfrm>
            <a:off x="1856637" y="7151874"/>
            <a:ext cx="19425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Sparse authors</a:t>
            </a:r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05209CC-CA50-B19F-5DAA-D55C1BC4093A}"/>
              </a:ext>
            </a:extLst>
          </p:cNvPr>
          <p:cNvSpPr/>
          <p:nvPr/>
        </p:nvSpPr>
        <p:spPr>
          <a:xfrm>
            <a:off x="9561825" y="7077074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E2166C10-C63C-E59A-0503-32885802DC14}"/>
              </a:ext>
            </a:extLst>
          </p:cNvPr>
          <p:cNvCxnSpPr>
            <a:cxnSpLocks/>
          </p:cNvCxnSpPr>
          <p:nvPr/>
        </p:nvCxnSpPr>
        <p:spPr>
          <a:xfrm>
            <a:off x="3706702" y="7683130"/>
            <a:ext cx="58551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4709731C-514B-1D43-8EF5-FA88FF379D8E}"/>
              </a:ext>
            </a:extLst>
          </p:cNvPr>
          <p:cNvCxnSpPr>
            <a:cxnSpLocks/>
          </p:cNvCxnSpPr>
          <p:nvPr/>
        </p:nvCxnSpPr>
        <p:spPr>
          <a:xfrm flipV="1">
            <a:off x="15031001" y="8474671"/>
            <a:ext cx="0" cy="41696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5845D8A8-51A3-21AE-CD03-AE8014688C55}"/>
              </a:ext>
            </a:extLst>
          </p:cNvPr>
          <p:cNvSpPr txBox="1"/>
          <p:nvPr/>
        </p:nvSpPr>
        <p:spPr>
          <a:xfrm>
            <a:off x="14452805" y="989241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F1010E2-66C5-086E-C77E-55B7FE8091DE}"/>
              </a:ext>
            </a:extLst>
          </p:cNvPr>
          <p:cNvSpPr txBox="1"/>
          <p:nvPr/>
        </p:nvSpPr>
        <p:spPr>
          <a:xfrm>
            <a:off x="13704116" y="7214776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D4BCE5E5-09FF-3ECF-E0A0-6B30F580929E}"/>
              </a:ext>
            </a:extLst>
          </p:cNvPr>
          <p:cNvCxnSpPr>
            <a:cxnSpLocks/>
          </p:cNvCxnSpPr>
          <p:nvPr/>
        </p:nvCxnSpPr>
        <p:spPr>
          <a:xfrm>
            <a:off x="11125680" y="7683130"/>
            <a:ext cx="26555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D4CC2026-37DA-943A-862D-6A225C57FD78}"/>
              </a:ext>
            </a:extLst>
          </p:cNvPr>
          <p:cNvCxnSpPr>
            <a:cxnSpLocks/>
            <a:stCxn id="61" idx="3"/>
            <a:endCxn id="42" idx="1"/>
          </p:cNvCxnSpPr>
          <p:nvPr/>
        </p:nvCxnSpPr>
        <p:spPr>
          <a:xfrm>
            <a:off x="15956450" y="7753385"/>
            <a:ext cx="1884059" cy="132734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9BB13867-45C1-461D-D906-A15F67C98329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6705139" y="9080727"/>
            <a:ext cx="1135370" cy="135029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4D951BCE-E4F9-492D-62E9-F1FE265365C5}"/>
              </a:ext>
            </a:extLst>
          </p:cNvPr>
          <p:cNvSpPr txBox="1"/>
          <p:nvPr/>
        </p:nvSpPr>
        <p:spPr>
          <a:xfrm>
            <a:off x="16404493" y="8788001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48B0432-81CA-ECB3-8E55-9D626D9F9AEB}"/>
              </a:ext>
            </a:extLst>
          </p:cNvPr>
          <p:cNvSpPr/>
          <p:nvPr/>
        </p:nvSpPr>
        <p:spPr>
          <a:xfrm rot="16200000">
            <a:off x="-1460429" y="3524673"/>
            <a:ext cx="5172076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solidFill>
                  <a:schemeClr val="tx1"/>
                </a:solidFill>
              </a:rPr>
              <a:t>Same authors flag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C82A584-9806-7722-14A3-94B845B44245}"/>
              </a:ext>
            </a:extLst>
          </p:cNvPr>
          <p:cNvSpPr/>
          <p:nvPr/>
        </p:nvSpPr>
        <p:spPr>
          <a:xfrm rot="16200000">
            <a:off x="-2164064" y="9582221"/>
            <a:ext cx="6579347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>
                <a:solidFill>
                  <a:schemeClr val="tx1"/>
                </a:solidFill>
              </a:rPr>
              <a:t>Sparse authors</a:t>
            </a:r>
            <a:endParaRPr lang="en-GB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573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6584AA-1858-70EE-B996-681A290639D7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abstracts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CCF939-1D10-477D-511A-9AFCDDF29834}"/>
              </a:ext>
            </a:extLst>
          </p:cNvPr>
          <p:cNvSpPr/>
          <p:nvPr/>
        </p:nvSpPr>
        <p:spPr>
          <a:xfrm>
            <a:off x="6929380" y="3035284"/>
            <a:ext cx="6851800" cy="26056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2B975D-7A09-1324-4C34-82FFCD3C494B}"/>
              </a:ext>
            </a:extLst>
          </p:cNvPr>
          <p:cNvSpPr/>
          <p:nvPr/>
        </p:nvSpPr>
        <p:spPr>
          <a:xfrm>
            <a:off x="7764922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2D6CF67-9213-9F82-6ABA-3AA53A231B95}"/>
              </a:ext>
            </a:extLst>
          </p:cNvPr>
          <p:cNvSpPr txBox="1"/>
          <p:nvPr/>
        </p:nvSpPr>
        <p:spPr>
          <a:xfrm>
            <a:off x="1856637" y="3556143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95743800-7E8C-BC6D-807B-467C41E816AD}"/>
              </a:ext>
            </a:extLst>
          </p:cNvPr>
          <p:cNvSpPr txBox="1"/>
          <p:nvPr/>
        </p:nvSpPr>
        <p:spPr>
          <a:xfrm>
            <a:off x="7071147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6B138-DFEF-1BC0-E6DE-ADD6F1C3F529}"/>
              </a:ext>
            </a:extLst>
          </p:cNvPr>
          <p:cNvSpPr/>
          <p:nvPr/>
        </p:nvSpPr>
        <p:spPr>
          <a:xfrm>
            <a:off x="11125680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C32E287-8309-D96E-13DB-713AAFE899DC}"/>
              </a:ext>
            </a:extLst>
          </p:cNvPr>
          <p:cNvSpPr txBox="1"/>
          <p:nvPr/>
        </p:nvSpPr>
        <p:spPr>
          <a:xfrm>
            <a:off x="10431906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0F9C0BA-EB52-CFDC-E0CF-6A7303177283}"/>
              </a:ext>
            </a:extLst>
          </p:cNvPr>
          <p:cNvSpPr txBox="1"/>
          <p:nvPr/>
        </p:nvSpPr>
        <p:spPr>
          <a:xfrm>
            <a:off x="14340527" y="1810216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CF8448F4-D023-E69A-99BD-9580BD1B4344}"/>
              </a:ext>
            </a:extLst>
          </p:cNvPr>
          <p:cNvCxnSpPr>
            <a:cxnSpLocks/>
          </p:cNvCxnSpPr>
          <p:nvPr/>
        </p:nvCxnSpPr>
        <p:spPr>
          <a:xfrm>
            <a:off x="6529415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A22A420E-7AEC-E4E2-E7C5-A8A5DA9DF8D3}"/>
              </a:ext>
            </a:extLst>
          </p:cNvPr>
          <p:cNvCxnSpPr>
            <a:cxnSpLocks/>
            <a:stCxn id="27" idx="3"/>
            <a:endCxn id="30" idx="1"/>
          </p:cNvCxnSpPr>
          <p:nvPr/>
        </p:nvCxnSpPr>
        <p:spPr>
          <a:xfrm>
            <a:off x="9614987" y="4310424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ED5B9611-BA43-FB03-6466-F91B6E1570C6}"/>
              </a:ext>
            </a:extLst>
          </p:cNvPr>
          <p:cNvCxnSpPr>
            <a:cxnSpLocks/>
            <a:stCxn id="29" idx="2"/>
            <a:endCxn id="27" idx="0"/>
          </p:cNvCxnSpPr>
          <p:nvPr/>
        </p:nvCxnSpPr>
        <p:spPr>
          <a:xfrm>
            <a:off x="8689954" y="2745754"/>
            <a:ext cx="1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F9CC7A8F-802E-8346-EC93-921956FCCC78}"/>
              </a:ext>
            </a:extLst>
          </p:cNvPr>
          <p:cNvCxnSpPr>
            <a:cxnSpLocks/>
            <a:stCxn id="31" idx="2"/>
            <a:endCxn id="30" idx="0"/>
          </p:cNvCxnSpPr>
          <p:nvPr/>
        </p:nvCxnSpPr>
        <p:spPr>
          <a:xfrm>
            <a:off x="12050713" y="2745754"/>
            <a:ext cx="0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127A4DDA-04AE-5286-74F7-0E60B84AD1CE}"/>
              </a:ext>
            </a:extLst>
          </p:cNvPr>
          <p:cNvCxnSpPr>
            <a:cxnSpLocks/>
            <a:stCxn id="30" idx="3"/>
            <a:endCxn id="50" idx="1"/>
          </p:cNvCxnSpPr>
          <p:nvPr/>
        </p:nvCxnSpPr>
        <p:spPr>
          <a:xfrm flipV="1">
            <a:off x="12975745" y="4292811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FAED927A-8536-848B-A2A7-4F7142326456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466694" y="2887434"/>
            <a:ext cx="22906" cy="83883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861C3CE-F835-9A6D-7E08-A177A5E3F700}"/>
              </a:ext>
            </a:extLst>
          </p:cNvPr>
          <p:cNvSpPr/>
          <p:nvPr/>
        </p:nvSpPr>
        <p:spPr>
          <a:xfrm>
            <a:off x="17840509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0BCBC628-DEBF-EC76-BD66-ACD0C3C5CF82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19334381" y="5718710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3DC00C6C-9491-902B-BC99-BF5B117F1E81}"/>
              </a:ext>
            </a:extLst>
          </p:cNvPr>
          <p:cNvSpPr/>
          <p:nvPr/>
        </p:nvSpPr>
        <p:spPr>
          <a:xfrm>
            <a:off x="20093732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09A87E7E-AE47-28AA-7311-E7FA9D16DCC3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>
            <a:off x="21587604" y="5726185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D8401B99-74E7-232F-264E-32BECF3F650A}"/>
              </a:ext>
            </a:extLst>
          </p:cNvPr>
          <p:cNvSpPr txBox="1"/>
          <p:nvPr/>
        </p:nvSpPr>
        <p:spPr>
          <a:xfrm>
            <a:off x="22483388" y="5433797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CE3C636-803C-D2A5-DEED-F5F917D9F4DA}"/>
              </a:ext>
            </a:extLst>
          </p:cNvPr>
          <p:cNvSpPr/>
          <p:nvPr/>
        </p:nvSpPr>
        <p:spPr>
          <a:xfrm>
            <a:off x="5011974" y="3704368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E83E9420-CCEA-BEDD-DD8F-F16500458304}"/>
              </a:ext>
            </a:extLst>
          </p:cNvPr>
          <p:cNvCxnSpPr>
            <a:cxnSpLocks/>
          </p:cNvCxnSpPr>
          <p:nvPr/>
        </p:nvCxnSpPr>
        <p:spPr>
          <a:xfrm>
            <a:off x="3706702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C0E59B85-850D-320A-8D4B-1A14E96577E1}"/>
              </a:ext>
            </a:extLst>
          </p:cNvPr>
          <p:cNvSpPr txBox="1"/>
          <p:nvPr/>
        </p:nvSpPr>
        <p:spPr>
          <a:xfrm>
            <a:off x="1856637" y="66905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Abstract embedding</a:t>
            </a:r>
            <a:endParaRPr lang="en-GB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078BCFA-53E6-C9F3-2CD2-0E567296044A}"/>
              </a:ext>
            </a:extLst>
          </p:cNvPr>
          <p:cNvSpPr/>
          <p:nvPr/>
        </p:nvSpPr>
        <p:spPr>
          <a:xfrm>
            <a:off x="9561825" y="6615752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B830ABD9-CF43-50C8-5443-15BA96CF02CE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4108971" y="7221808"/>
            <a:ext cx="5452854" cy="735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C1CB6A9E-728F-9537-B007-BCDA0F4B4255}"/>
              </a:ext>
            </a:extLst>
          </p:cNvPr>
          <p:cNvCxnSpPr>
            <a:cxnSpLocks/>
            <a:stCxn id="65" idx="0"/>
          </p:cNvCxnSpPr>
          <p:nvPr/>
        </p:nvCxnSpPr>
        <p:spPr>
          <a:xfrm flipH="1" flipV="1">
            <a:off x="15578971" y="7827864"/>
            <a:ext cx="1" cy="817827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7E8718EA-BC17-9AA6-C305-5227DFA38902}"/>
              </a:ext>
            </a:extLst>
          </p:cNvPr>
          <p:cNvSpPr txBox="1"/>
          <p:nvPr/>
        </p:nvSpPr>
        <p:spPr>
          <a:xfrm>
            <a:off x="14452805" y="375420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ECAC6E53-A1BE-E32E-EFC3-A11AB2EE6625}"/>
              </a:ext>
            </a:extLst>
          </p:cNvPr>
          <p:cNvSpPr txBox="1"/>
          <p:nvPr/>
        </p:nvSpPr>
        <p:spPr>
          <a:xfrm>
            <a:off x="14452805" y="66157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9C8A19E4-FA6B-CA25-B7B0-03F1361553EC}"/>
              </a:ext>
            </a:extLst>
          </p:cNvPr>
          <p:cNvCxnSpPr>
            <a:cxnSpLocks/>
            <a:stCxn id="47" idx="3"/>
            <a:endCxn id="51" idx="1"/>
          </p:cNvCxnSpPr>
          <p:nvPr/>
        </p:nvCxnSpPr>
        <p:spPr>
          <a:xfrm>
            <a:off x="11055697" y="7221808"/>
            <a:ext cx="339710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7D9C481C-3079-CC2F-B2AC-4568B138F1EE}"/>
              </a:ext>
            </a:extLst>
          </p:cNvPr>
          <p:cNvCxnSpPr>
            <a:cxnSpLocks/>
            <a:stCxn id="51" idx="3"/>
            <a:endCxn id="39" idx="1"/>
          </p:cNvCxnSpPr>
          <p:nvPr/>
        </p:nvCxnSpPr>
        <p:spPr>
          <a:xfrm flipV="1">
            <a:off x="16705139" y="5726185"/>
            <a:ext cx="1135370" cy="149562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5D96347A-7399-4993-14C6-752E21D28FEE}"/>
              </a:ext>
            </a:extLst>
          </p:cNvPr>
          <p:cNvCxnSpPr>
            <a:cxnSpLocks/>
            <a:stCxn id="50" idx="3"/>
            <a:endCxn id="39" idx="1"/>
          </p:cNvCxnSpPr>
          <p:nvPr/>
        </p:nvCxnSpPr>
        <p:spPr>
          <a:xfrm>
            <a:off x="16705139" y="4292811"/>
            <a:ext cx="1135370" cy="143337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ZoneTexte 54">
            <a:extLst>
              <a:ext uri="{FF2B5EF4-FFF2-40B4-BE49-F238E27FC236}">
                <a16:creationId xmlns:a16="http://schemas.microsoft.com/office/drawing/2014/main" id="{F56DA338-9421-89E6-9AFB-AA609B7887F7}"/>
              </a:ext>
            </a:extLst>
          </p:cNvPr>
          <p:cNvSpPr txBox="1"/>
          <p:nvPr/>
        </p:nvSpPr>
        <p:spPr>
          <a:xfrm>
            <a:off x="16511056" y="5242795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C05F4F82-B711-7475-B0C0-7E5B46636828}"/>
              </a:ext>
            </a:extLst>
          </p:cNvPr>
          <p:cNvSpPr txBox="1"/>
          <p:nvPr/>
        </p:nvSpPr>
        <p:spPr>
          <a:xfrm>
            <a:off x="14452805" y="8645691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graphicFrame>
        <p:nvGraphicFramePr>
          <p:cNvPr id="98" name="Tableau 98">
            <a:extLst>
              <a:ext uri="{FF2B5EF4-FFF2-40B4-BE49-F238E27FC236}">
                <a16:creationId xmlns:a16="http://schemas.microsoft.com/office/drawing/2014/main" id="{196E760D-135C-FD60-F416-B8D7B130A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958521"/>
              </p:ext>
            </p:extLst>
          </p:nvPr>
        </p:nvGraphicFramePr>
        <p:xfrm>
          <a:off x="2477184" y="8704006"/>
          <a:ext cx="8904392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52196">
                  <a:extLst>
                    <a:ext uri="{9D8B030D-6E8A-4147-A177-3AD203B41FA5}">
                      <a16:colId xmlns:a16="http://schemas.microsoft.com/office/drawing/2014/main" val="3662120741"/>
                    </a:ext>
                  </a:extLst>
                </a:gridCol>
                <a:gridCol w="4452196">
                  <a:extLst>
                    <a:ext uri="{9D8B030D-6E8A-4147-A177-3AD203B41FA5}">
                      <a16:colId xmlns:a16="http://schemas.microsoft.com/office/drawing/2014/main" val="402216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Text features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Log loss score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84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Goog300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0,2542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865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local w2v 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0,2027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50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Max local w2v 192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0,2119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Bart 1024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0,4981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Tf_idf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800" i="1" dirty="0"/>
                        <a:t>(out of memory)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269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574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Detected during the project and tested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A1E84C-E5F1-7B74-E9D0-CD9B9253DAAB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932EBE-1007-1B14-6626-55DE65903B98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4651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Capture d’écran 2023-05-08 à 13.26.49.png" descr="Capture d’écran 2023-05-08 à 13.26.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787" y="3615068"/>
            <a:ext cx="8014441" cy="635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Capture d’écran 2023-05-08 à 17.45.30.png" descr="Capture d’écran 2023-05-08 à 17.45.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1894" y="3615068"/>
            <a:ext cx="8014442" cy="65949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8724486-2DE7-5291-A666-8A68D63723D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Shuffling graph nodes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15F84-1D12-2784-5044-FD1D6C011F80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CNN to extract abstract embedding</a:t>
            </a:r>
          </a:p>
        </p:txBody>
      </p:sp>
      <p:sp>
        <p:nvSpPr>
          <p:cNvPr id="3" name="Given a papers citations graph along with the authors and abstract of each paper, we need to predict if there is a link between a new pair of nodes (papers).">
            <a:extLst>
              <a:ext uri="{FF2B5EF4-FFF2-40B4-BE49-F238E27FC236}">
                <a16:creationId xmlns:a16="http://schemas.microsoft.com/office/drawing/2014/main" id="{1D5D2F61-48C5-8781-7335-2F6A47BE0DFC}"/>
              </a:ext>
            </a:extLst>
          </p:cNvPr>
          <p:cNvSpPr txBox="1">
            <a:spLocks/>
          </p:cNvSpPr>
          <p:nvPr/>
        </p:nvSpPr>
        <p:spPr>
          <a:xfrm>
            <a:off x="1435100" y="2698715"/>
            <a:ext cx="9448490" cy="4977470"/>
          </a:xfrm>
          <a:prstGeom prst="rect">
            <a:avLst/>
          </a:prstGeom>
        </p:spPr>
        <p:txBody>
          <a:bodyPr/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Still in progress...</a:t>
            </a:r>
          </a:p>
          <a:p>
            <a:r>
              <a:rPr lang="en-GB" dirty="0"/>
              <a:t>Challenges with the data volumetry:</a:t>
            </a:r>
          </a:p>
          <a:p>
            <a:pPr lvl="1"/>
            <a:r>
              <a:rPr lang="en-GB" dirty="0"/>
              <a:t>Shuffling abstracts</a:t>
            </a:r>
          </a:p>
          <a:p>
            <a:pPr lvl="1"/>
            <a:r>
              <a:rPr lang="en-GB" dirty="0"/>
              <a:t>Taking a sample of abstracts and keeping correspondent pairs of nodes</a:t>
            </a:r>
          </a:p>
          <a:p>
            <a:pPr lvl="1"/>
            <a:r>
              <a:rPr lang="en-GB" dirty="0"/>
              <a:t>Applying batch size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A3384FF-AA0C-86D9-21ED-B8A83F373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3590" y="2062975"/>
            <a:ext cx="15212992" cy="95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3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A1E84C-E5F1-7B74-E9D0-CD9B9253DAAB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932EBE-1007-1B14-6626-55DE65903B98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95327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4ADA48-0BEF-43AA-F313-D76A455A71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GNN + walks provided very interesting results.</a:t>
            </a:r>
          </a:p>
          <a:p>
            <a:r>
              <a:rPr lang="en-GB" dirty="0"/>
              <a:t>Authors flag is as relevant than sparse one hot </a:t>
            </a:r>
            <a:r>
              <a:rPr lang="en-GB" dirty="0" err="1"/>
              <a:t>respresentation</a:t>
            </a:r>
            <a:r>
              <a:rPr lang="en-GB" dirty="0"/>
              <a:t>, and is more interesting for performance purposes.</a:t>
            </a:r>
          </a:p>
          <a:p>
            <a:r>
              <a:rPr lang="en-GB" dirty="0"/>
              <a:t>Text with words embedding mean (or max) did not bring interesting improvement, we need to study the words in their context.</a:t>
            </a:r>
          </a:p>
        </p:txBody>
      </p:sp>
    </p:spTree>
    <p:extLst>
      <p:ext uri="{BB962C8B-B14F-4D97-AF65-F5344CB8AC3E}">
        <p14:creationId xmlns:p14="http://schemas.microsoft.com/office/powerpoint/2010/main" val="2911611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85CBC8-C5DE-A529-1A71-D8755914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724333-27F6-B681-B05B-E2AAAF7F2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055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B3B20A5-DBAF-097D-4C3A-F7479D7D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3" y="956930"/>
            <a:ext cx="22375353" cy="1183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47375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8CB8B64-6673-E133-A0D2-B16EEAFDD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07" y="1488559"/>
            <a:ext cx="23369619" cy="1074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93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Goal of the </a:t>
            </a:r>
            <a:r>
              <a:rPr lang="en-GB" dirty="0"/>
              <a:t>project</a:t>
            </a:r>
            <a:r>
              <a:rPr lang="fr-FR" dirty="0"/>
              <a:t> and Data </a:t>
            </a:r>
            <a:r>
              <a:rPr lang="en-GB" dirty="0"/>
              <a:t>available</a:t>
            </a:r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668314-FC4B-1D95-A49E-EFD5DAC4EDC2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25F419-0E17-F4C7-1AD5-53CB87A1706D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5767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parse auth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Sparse authors</a:t>
            </a:r>
          </a:p>
        </p:txBody>
      </p:sp>
      <p:pic>
        <p:nvPicPr>
          <p:cNvPr id="209" name="Capture d’écran 2023-05-08 à 18.20.46.png" descr="Capture d’écran 2023-05-08 à 18.20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19" y="3734468"/>
            <a:ext cx="8693421" cy="6962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Capture d’écran 2023-05-08 à 18.39.34.png" descr="Capture d’écran 2023-05-08 à 18.39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343" y="3772291"/>
            <a:ext cx="8693421" cy="69629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iven a papers citations graph along with the authors and abstract of each paper, we need to predict if there is a link between a new pair of nodes (papers).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473214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/>
              <a:t>Given a papers citation graph along with the authors and abstract of each paper, we need to predict if there is a link between a new pair of nodes (papers).</a:t>
            </a:r>
          </a:p>
          <a:p>
            <a:r>
              <a:rPr lang="en-GB" dirty="0"/>
              <a:t>The edges in the graph represent links between scientific papers, indicating if one paper cites another.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2BED714-B283-E644-2412-3F6A8D099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Goal of the </a:t>
            </a:r>
            <a:r>
              <a:rPr lang="fr-FR" dirty="0" err="1"/>
              <a:t>project</a:t>
            </a:r>
            <a:endParaRPr lang="fr-FR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Capture d’écran 2023-05-01 à 12.23.02.png" descr="Capture d’écran 2023-05-01 à 12.23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20" y="2138317"/>
            <a:ext cx="6044776" cy="421478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2540" y="2111571"/>
            <a:ext cx="5855746" cy="424421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EEE8F69-2CEC-18E7-427A-C087818A6A7B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Data understanding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90BF4D-3740-5A53-2A8D-AFCFAE7F882F}"/>
              </a:ext>
            </a:extLst>
          </p:cNvPr>
          <p:cNvSpPr txBox="1"/>
          <p:nvPr/>
        </p:nvSpPr>
        <p:spPr>
          <a:xfrm>
            <a:off x="2743200" y="2109518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Graph</a:t>
            </a:r>
          </a:p>
        </p:txBody>
      </p:sp>
      <p:sp>
        <p:nvSpPr>
          <p:cNvPr id="8" name="Zone de texte 11">
            <a:extLst>
              <a:ext uri="{FF2B5EF4-FFF2-40B4-BE49-F238E27FC236}">
                <a16:creationId xmlns:a16="http://schemas.microsoft.com/office/drawing/2014/main" id="{27D1E582-FC49-1D92-B916-98F0FA8168DA}"/>
              </a:ext>
            </a:extLst>
          </p:cNvPr>
          <p:cNvSpPr txBox="1"/>
          <p:nvPr/>
        </p:nvSpPr>
        <p:spPr>
          <a:xfrm>
            <a:off x="11261063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first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Zone de texte 11">
            <a:extLst>
              <a:ext uri="{FF2B5EF4-FFF2-40B4-BE49-F238E27FC236}">
                <a16:creationId xmlns:a16="http://schemas.microsoft.com/office/drawing/2014/main" id="{CBA162E0-0E42-43E6-6F81-478185867877}"/>
              </a:ext>
            </a:extLst>
          </p:cNvPr>
          <p:cNvSpPr txBox="1"/>
          <p:nvPr/>
        </p:nvSpPr>
        <p:spPr>
          <a:xfrm>
            <a:off x="17817980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second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F093992-D009-521D-EF8B-8062C2249855}"/>
              </a:ext>
            </a:extLst>
          </p:cNvPr>
          <p:cNvSpPr txBox="1"/>
          <p:nvPr/>
        </p:nvSpPr>
        <p:spPr>
          <a:xfrm>
            <a:off x="2743200" y="2960916"/>
            <a:ext cx="701666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nodes = 138,499</a:t>
            </a:r>
          </a:p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the edges = 1,091,955</a:t>
            </a:r>
            <a:r>
              <a:rPr kumimoji="0" lang="en-US" altLang="fr-FR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fr-F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GB" sz="28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488A26E-99B0-8CFE-E673-CE08226FBF61}"/>
              </a:ext>
            </a:extLst>
          </p:cNvPr>
          <p:cNvSpPr txBox="1"/>
          <p:nvPr/>
        </p:nvSpPr>
        <p:spPr>
          <a:xfrm>
            <a:off x="2743200" y="704757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Abstracts</a:t>
            </a:r>
          </a:p>
        </p:txBody>
      </p:sp>
      <p:graphicFrame>
        <p:nvGraphicFramePr>
          <p:cNvPr id="17" name="Tableau 17">
            <a:extLst>
              <a:ext uri="{FF2B5EF4-FFF2-40B4-BE49-F238E27FC236}">
                <a16:creationId xmlns:a16="http://schemas.microsoft.com/office/drawing/2014/main" id="{F082F833-0E26-94B2-341F-B7F032974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540845"/>
              </p:ext>
            </p:extLst>
          </p:nvPr>
        </p:nvGraphicFramePr>
        <p:xfrm>
          <a:off x="3305716" y="8145144"/>
          <a:ext cx="16256001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85777">
                  <a:extLst>
                    <a:ext uri="{9D8B030D-6E8A-4147-A177-3AD203B41FA5}">
                      <a16:colId xmlns:a16="http://schemas.microsoft.com/office/drawing/2014/main" val="3735182920"/>
                    </a:ext>
                  </a:extLst>
                </a:gridCol>
                <a:gridCol w="5018048">
                  <a:extLst>
                    <a:ext uri="{9D8B030D-6E8A-4147-A177-3AD203B41FA5}">
                      <a16:colId xmlns:a16="http://schemas.microsoft.com/office/drawing/2014/main" val="2242946245"/>
                    </a:ext>
                  </a:extLst>
                </a:gridCol>
                <a:gridCol w="4552176">
                  <a:extLst>
                    <a:ext uri="{9D8B030D-6E8A-4147-A177-3AD203B41FA5}">
                      <a16:colId xmlns:a16="http://schemas.microsoft.com/office/drawing/2014/main" val="1951805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Before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After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62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615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Empty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359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 abstracts (&gt; 128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+mn-cs"/>
                        </a:rPr>
                        <a:t>82,394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11,217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7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Very long abstracts (&gt; 256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4,171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525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Huge abstracts (&gt; 512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65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763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Longest sentence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1,462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58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words of vocabulary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345,570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188,891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92917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processing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Feature engineering: extracting features from the data</a:t>
            </a:r>
          </a:p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2DFA3B-A784-FCD3-F9FC-7FD7799644F6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798A93-B100-FD2F-4FEB-C89D563A7C66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96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B07B7-C297-3338-8C78-34DC3F48F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Data processing </a:t>
            </a:r>
            <a:r>
              <a:rPr lang="fr-FR" dirty="0" err="1"/>
              <a:t>overview</a:t>
            </a:r>
            <a:endParaRPr lang="fr-FR" dirty="0"/>
          </a:p>
        </p:txBody>
      </p: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9D2222DD-E439-EDC3-292B-BF2575A6C6A0}"/>
              </a:ext>
            </a:extLst>
          </p:cNvPr>
          <p:cNvGrpSpPr/>
          <p:nvPr/>
        </p:nvGrpSpPr>
        <p:grpSpPr>
          <a:xfrm>
            <a:off x="2743200" y="2040298"/>
            <a:ext cx="20138065" cy="10866474"/>
            <a:chOff x="2743200" y="2190307"/>
            <a:chExt cx="20138065" cy="1086647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63206E0-5ADE-3DF5-7BC5-85B769045DB5}"/>
                </a:ext>
              </a:extLst>
            </p:cNvPr>
            <p:cNvSpPr/>
            <p:nvPr/>
          </p:nvSpPr>
          <p:spPr>
            <a:xfrm>
              <a:off x="2743200" y="2190307"/>
              <a:ext cx="20138065" cy="1086647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5C21AB7-B5C4-434B-9B43-D7B9D1C67158}"/>
                </a:ext>
              </a:extLst>
            </p:cNvPr>
            <p:cNvSpPr/>
            <p:nvPr/>
          </p:nvSpPr>
          <p:spPr>
            <a:xfrm>
              <a:off x="3749158" y="4595283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Edge_list.txt</a:t>
              </a:r>
              <a:endParaRPr lang="fr-FR" sz="32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448045C-7D51-29A4-374F-84EE8475376C}"/>
                </a:ext>
              </a:extLst>
            </p:cNvPr>
            <p:cNvSpPr/>
            <p:nvPr/>
          </p:nvSpPr>
          <p:spPr>
            <a:xfrm>
              <a:off x="3749158" y="7854248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Authors.txt</a:t>
              </a:r>
              <a:endParaRPr lang="en-GB" sz="32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BC4484-8283-D526-A504-722C2848BEC9}"/>
                </a:ext>
              </a:extLst>
            </p:cNvPr>
            <p:cNvSpPr/>
            <p:nvPr/>
          </p:nvSpPr>
          <p:spPr>
            <a:xfrm>
              <a:off x="3749158" y="10298296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Abstracts.txt</a:t>
              </a:r>
              <a:endParaRPr lang="en-GB" sz="3200" dirty="0"/>
            </a:p>
          </p:txBody>
        </p:sp>
        <p:sp>
          <p:nvSpPr>
            <p:cNvPr id="6" name="Model">
              <a:extLst>
                <a:ext uri="{FF2B5EF4-FFF2-40B4-BE49-F238E27FC236}">
                  <a16:creationId xmlns:a16="http://schemas.microsoft.com/office/drawing/2014/main" id="{8D6194BC-BAC7-F6D3-5E2D-2CE02C06E0BE}"/>
                </a:ext>
              </a:extLst>
            </p:cNvPr>
            <p:cNvSpPr/>
            <p:nvPr/>
          </p:nvSpPr>
          <p:spPr>
            <a:xfrm>
              <a:off x="19467413" y="2679411"/>
              <a:ext cx="2747546" cy="9845738"/>
            </a:xfrm>
            <a:prstGeom prst="rect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50800" tIns="50800" rIns="50800" bIns="50800" anchor="ctr"/>
            <a:lstStyle>
              <a:lvl1pPr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lvl1pPr>
            </a:lstStyle>
            <a:p>
              <a:pPr algn="ctr"/>
              <a:r>
                <a:rPr dirty="0"/>
                <a:t>Model</a:t>
              </a:r>
              <a:r>
                <a:rPr lang="fr-FR" dirty="0"/>
                <a:t>s</a:t>
              </a:r>
              <a:endParaRPr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1E899B64-FD69-F75A-EFBE-50240072D037}"/>
                </a:ext>
              </a:extLst>
            </p:cNvPr>
            <p:cNvSpPr/>
            <p:nvPr/>
          </p:nvSpPr>
          <p:spPr>
            <a:xfrm>
              <a:off x="8599445" y="30226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Validation</a:t>
              </a:r>
            </a:p>
          </p:txBody>
        </p:sp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1B2436D-0E9A-1E1A-04A3-5C7A8DE8EB20}"/>
                </a:ext>
              </a:extLst>
            </p:cNvPr>
            <p:cNvSpPr/>
            <p:nvPr/>
          </p:nvSpPr>
          <p:spPr>
            <a:xfrm>
              <a:off x="8599445" y="56642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Training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8E8D54-FDFC-4891-248E-E9535BAD1614}"/>
                </a:ext>
              </a:extLst>
            </p:cNvPr>
            <p:cNvSpPr/>
            <p:nvPr/>
          </p:nvSpPr>
          <p:spPr>
            <a:xfrm>
              <a:off x="13426930" y="3191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Val_indices</a:t>
              </a:r>
              <a:endParaRPr lang="fr-FR" sz="3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C34A1A8-E258-B586-759E-8C913909292C}"/>
                </a:ext>
              </a:extLst>
            </p:cNvPr>
            <p:cNvSpPr/>
            <p:nvPr/>
          </p:nvSpPr>
          <p:spPr>
            <a:xfrm>
              <a:off x="13426930" y="4969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Walks</a:t>
              </a:r>
              <a:endParaRPr lang="fr-FR" sz="3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F1A7A-0A31-E4B8-A72C-712AEE7A4CA9}"/>
                </a:ext>
              </a:extLst>
            </p:cNvPr>
            <p:cNvSpPr/>
            <p:nvPr/>
          </p:nvSpPr>
          <p:spPr>
            <a:xfrm>
              <a:off x="13426930" y="57827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Adj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AD4800-7BAA-DBAF-B4CF-09A7A6BA971D}"/>
                </a:ext>
              </a:extLst>
            </p:cNvPr>
            <p:cNvSpPr/>
            <p:nvPr/>
          </p:nvSpPr>
          <p:spPr>
            <a:xfrm>
              <a:off x="13426930" y="6612466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Indices</a:t>
              </a:r>
            </a:p>
          </p:txBody>
        </p:sp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8AAEEF87-6C3D-CEA6-B06D-2BF362B2D046}"/>
                </a:ext>
              </a:extLst>
            </p:cNvPr>
            <p:cNvCxnSpPr>
              <a:stCxn id="3" idx="3"/>
              <a:endCxn id="7" idx="1"/>
            </p:cNvCxnSpPr>
            <p:nvPr/>
          </p:nvCxnSpPr>
          <p:spPr>
            <a:xfrm flipV="1">
              <a:off x="6365358" y="3517900"/>
              <a:ext cx="2234087" cy="14520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6B17C4A3-8941-540A-8247-08BECCC5DE76}"/>
                </a:ext>
              </a:extLst>
            </p:cNvPr>
            <p:cNvCxnSpPr>
              <a:cxnSpLocks/>
              <a:stCxn id="3" idx="3"/>
              <a:endCxn id="8" idx="1"/>
            </p:cNvCxnSpPr>
            <p:nvPr/>
          </p:nvCxnSpPr>
          <p:spPr>
            <a:xfrm>
              <a:off x="6365358" y="4969933"/>
              <a:ext cx="2234087" cy="1189567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047AEDB6-91CB-C546-83CC-B51568475463}"/>
                </a:ext>
              </a:extLst>
            </p:cNvPr>
            <p:cNvCxnSpPr>
              <a:cxnSpLocks/>
              <a:stCxn id="8" idx="3"/>
              <a:endCxn id="10" idx="1"/>
            </p:cNvCxnSpPr>
            <p:nvPr/>
          </p:nvCxnSpPr>
          <p:spPr>
            <a:xfrm flipV="1">
              <a:off x="11215645" y="5295900"/>
              <a:ext cx="2211285" cy="8636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633F6C83-E153-D547-E45E-0949EF5407AF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 flipV="1">
              <a:off x="11215645" y="6108700"/>
              <a:ext cx="2211285" cy="508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B8F504F5-225A-6CB1-479D-B9B24974F7D3}"/>
                </a:ext>
              </a:extLst>
            </p:cNvPr>
            <p:cNvCxnSpPr>
              <a:cxnSpLocks/>
              <a:stCxn id="8" idx="3"/>
              <a:endCxn id="12" idx="1"/>
            </p:cNvCxnSpPr>
            <p:nvPr/>
          </p:nvCxnSpPr>
          <p:spPr>
            <a:xfrm>
              <a:off x="11215645" y="6159500"/>
              <a:ext cx="2211285" cy="7789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E0814D22-F4A6-5CC6-ABD4-D1E139434A7D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>
              <a:off x="11215645" y="3517900"/>
              <a:ext cx="2211285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en angle 34">
              <a:extLst>
                <a:ext uri="{FF2B5EF4-FFF2-40B4-BE49-F238E27FC236}">
                  <a16:creationId xmlns:a16="http://schemas.microsoft.com/office/drawing/2014/main" id="{DA70BB5B-9160-3CD3-4320-62CA3791D2FA}"/>
                </a:ext>
              </a:extLst>
            </p:cNvPr>
            <p:cNvCxnSpPr>
              <a:stCxn id="4" idx="3"/>
              <a:endCxn id="12" idx="2"/>
            </p:cNvCxnSpPr>
            <p:nvPr/>
          </p:nvCxnSpPr>
          <p:spPr>
            <a:xfrm flipV="1">
              <a:off x="6365358" y="7264399"/>
              <a:ext cx="8369672" cy="964499"/>
            </a:xfrm>
            <a:prstGeom prst="bentConnector2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46D94A-1746-1922-79D8-8167B4B4AEA9}"/>
                </a:ext>
              </a:extLst>
            </p:cNvPr>
            <p:cNvSpPr/>
            <p:nvPr/>
          </p:nvSpPr>
          <p:spPr>
            <a:xfrm>
              <a:off x="10797288" y="86818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BART </a:t>
              </a:r>
              <a:r>
                <a:rPr lang="fr-FR" sz="3200" dirty="0" err="1"/>
                <a:t>embedding</a:t>
              </a:r>
              <a:endParaRPr lang="fr-FR" sz="32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188966-CEF3-CAD4-7880-0D6868395500}"/>
                </a:ext>
              </a:extLst>
            </p:cNvPr>
            <p:cNvSpPr/>
            <p:nvPr/>
          </p:nvSpPr>
          <p:spPr>
            <a:xfrm>
              <a:off x="10797288" y="94946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Word2vec </a:t>
              </a:r>
              <a:r>
                <a:rPr lang="fr-FR" sz="3200" dirty="0" err="1"/>
                <a:t>mean</a:t>
              </a:r>
              <a:endParaRPr lang="fr-FR" sz="32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72BBA0-06A9-32CC-7CB4-4BB26BEF440C}"/>
                </a:ext>
              </a:extLst>
            </p:cNvPr>
            <p:cNvSpPr/>
            <p:nvPr/>
          </p:nvSpPr>
          <p:spPr>
            <a:xfrm>
              <a:off x="10797288" y="10324397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Tf_idf</a:t>
              </a:r>
              <a:endParaRPr lang="fr-FR" sz="3200" dirty="0"/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8BB86B87-B47D-C585-A96F-DD6BD10F94E0}"/>
                </a:ext>
              </a:extLst>
            </p:cNvPr>
            <p:cNvCxnSpPr>
              <a:cxnSpLocks/>
              <a:stCxn id="5" idx="3"/>
              <a:endCxn id="36" idx="1"/>
            </p:cNvCxnSpPr>
            <p:nvPr/>
          </p:nvCxnSpPr>
          <p:spPr>
            <a:xfrm flipV="1">
              <a:off x="6365358" y="9007831"/>
              <a:ext cx="4431930" cy="16651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67792984-1118-52DC-3689-3CC48B21B199}"/>
                </a:ext>
              </a:extLst>
            </p:cNvPr>
            <p:cNvCxnSpPr>
              <a:cxnSpLocks/>
              <a:stCxn id="5" idx="3"/>
              <a:endCxn id="37" idx="1"/>
            </p:cNvCxnSpPr>
            <p:nvPr/>
          </p:nvCxnSpPr>
          <p:spPr>
            <a:xfrm flipV="1">
              <a:off x="6365358" y="9820631"/>
              <a:ext cx="4431930" cy="8523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60B783A-9F61-D7A9-9CC6-E6EBC8EEEC57}"/>
                </a:ext>
              </a:extLst>
            </p:cNvPr>
            <p:cNvCxnSpPr>
              <a:cxnSpLocks/>
              <a:stCxn id="5" idx="3"/>
              <a:endCxn id="38" idx="1"/>
            </p:cNvCxnSpPr>
            <p:nvPr/>
          </p:nvCxnSpPr>
          <p:spPr>
            <a:xfrm flipV="1">
              <a:off x="6365358" y="10650364"/>
              <a:ext cx="4431930" cy="22582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288776B8-E866-D620-7EB6-5732CADBE748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16043130" y="35179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1C49930E-5E22-5CA4-5532-3D89498D5ADA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30" y="5330749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D2335139-E00B-C08C-6A61-6D39900476F7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6043130" y="61087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6038DC7F-0BD3-0703-F6CA-1FAB368185F5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29" y="6938432"/>
              <a:ext cx="3424283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>
              <a:extLst>
                <a:ext uri="{FF2B5EF4-FFF2-40B4-BE49-F238E27FC236}">
                  <a16:creationId xmlns:a16="http://schemas.microsoft.com/office/drawing/2014/main" id="{318A4D9B-14E3-C8B8-D1F2-B30EC5018AB0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14098772" y="90078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>
              <a:extLst>
                <a:ext uri="{FF2B5EF4-FFF2-40B4-BE49-F238E27FC236}">
                  <a16:creationId xmlns:a16="http://schemas.microsoft.com/office/drawing/2014/main" id="{FC346E70-6056-AC90-7FD5-B6A2C7B8BC94}"/>
                </a:ext>
              </a:extLst>
            </p:cNvPr>
            <p:cNvCxnSpPr>
              <a:cxnSpLocks/>
              <a:stCxn id="37" idx="3"/>
            </p:cNvCxnSpPr>
            <p:nvPr/>
          </p:nvCxnSpPr>
          <p:spPr>
            <a:xfrm>
              <a:off x="14098772" y="98206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D072931-0775-95A5-9414-5598AD292203}"/>
                </a:ext>
              </a:extLst>
            </p:cNvPr>
            <p:cNvCxnSpPr>
              <a:cxnSpLocks/>
            </p:cNvCxnSpPr>
            <p:nvPr/>
          </p:nvCxnSpPr>
          <p:spPr>
            <a:xfrm>
              <a:off x="13949916" y="10650364"/>
              <a:ext cx="5517496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95FCCEA-0BA3-92AA-F9C4-B1F3432A5EAF}"/>
                </a:ext>
              </a:extLst>
            </p:cNvPr>
            <p:cNvSpPr/>
            <p:nvPr/>
          </p:nvSpPr>
          <p:spPr>
            <a:xfrm>
              <a:off x="10797288" y="11231855"/>
              <a:ext cx="3301484" cy="101671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List of </a:t>
              </a:r>
              <a:r>
                <a:rPr lang="fr-FR" sz="3200" dirty="0" err="1"/>
                <a:t>wordfs</a:t>
              </a:r>
              <a:r>
                <a:rPr lang="fr-FR" sz="3200" dirty="0"/>
                <a:t> </a:t>
              </a:r>
              <a:r>
                <a:rPr lang="fr-FR" sz="3200" dirty="0" err="1"/>
                <a:t>embeddings</a:t>
              </a:r>
              <a:endParaRPr lang="fr-FR" sz="3200" dirty="0"/>
            </a:p>
          </p:txBody>
        </p:sp>
      </p:grp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431C0137-0C3A-280A-23C5-399B3D4DF939}"/>
              </a:ext>
            </a:extLst>
          </p:cNvPr>
          <p:cNvCxnSpPr>
            <a:cxnSpLocks/>
            <a:stCxn id="5" idx="3"/>
            <a:endCxn id="84" idx="1"/>
          </p:cNvCxnSpPr>
          <p:nvPr/>
        </p:nvCxnSpPr>
        <p:spPr>
          <a:xfrm>
            <a:off x="6365358" y="10522937"/>
            <a:ext cx="4431930" cy="1067267"/>
          </a:xfrm>
          <a:prstGeom prst="straightConnector1">
            <a:avLst/>
          </a:prstGeom>
          <a:ln w="127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084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walks</a:t>
            </a:r>
            <a:endParaRPr lang="fr-FR" dirty="0"/>
          </a:p>
        </p:txBody>
      </p:sp>
      <p:pic>
        <p:nvPicPr>
          <p:cNvPr id="1026" name="Picture 2" descr="Minimum number of edges between two vertices of a Graph - GeeksforGeeks">
            <a:extLst>
              <a:ext uri="{FF2B5EF4-FFF2-40B4-BE49-F238E27FC236}">
                <a16:creationId xmlns:a16="http://schemas.microsoft.com/office/drawing/2014/main" id="{61BDD2EE-89FE-3A63-415B-C609C689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9014" y="3314033"/>
            <a:ext cx="7908408" cy="637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917F7FD3-07CE-66C2-8C0E-B4A911B90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01445"/>
              </p:ext>
            </p:extLst>
          </p:nvPr>
        </p:nvGraphicFramePr>
        <p:xfrm>
          <a:off x="3684772" y="6217920"/>
          <a:ext cx="642049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0245">
                  <a:extLst>
                    <a:ext uri="{9D8B030D-6E8A-4147-A177-3AD203B41FA5}">
                      <a16:colId xmlns:a16="http://schemas.microsoft.com/office/drawing/2014/main" val="3081581153"/>
                    </a:ext>
                  </a:extLst>
                </a:gridCol>
                <a:gridCol w="3210245">
                  <a:extLst>
                    <a:ext uri="{9D8B030D-6E8A-4147-A177-3AD203B41FA5}">
                      <a16:colId xmlns:a16="http://schemas.microsoft.com/office/drawing/2014/main" val="33934891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Num</a:t>
                      </a:r>
                      <a:r>
                        <a:rPr lang="en-GB" b="1" dirty="0"/>
                        <a:t> walks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676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Walk length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423121"/>
                  </a:ext>
                </a:extLst>
              </a:tr>
            </a:tbl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C1558F8B-575E-470C-9F69-FEBF4E5381D2}"/>
              </a:ext>
            </a:extLst>
          </p:cNvPr>
          <p:cNvSpPr txBox="1"/>
          <p:nvPr/>
        </p:nvSpPr>
        <p:spPr>
          <a:xfrm>
            <a:off x="2743200" y="4172364"/>
            <a:ext cx="944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Random walks parameters to generate node features from the graph: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Adjacency matrix</a:t>
            </a:r>
          </a:p>
        </p:txBody>
      </p:sp>
      <p:pic>
        <p:nvPicPr>
          <p:cNvPr id="2050" name="Picture 2" descr="Add and Remove Edge in Adjacency Matrix representation of a Graph -  GeeksforGeeks">
            <a:extLst>
              <a:ext uri="{FF2B5EF4-FFF2-40B4-BE49-F238E27FC236}">
                <a16:creationId xmlns:a16="http://schemas.microsoft.com/office/drawing/2014/main" id="{2D5D31B0-3387-6814-C4DB-60C16541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84" y="2608052"/>
            <a:ext cx="12932144" cy="492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49137F-32AF-1DF3-B2DF-E6F8083659A4}"/>
              </a:ext>
            </a:extLst>
          </p:cNvPr>
          <p:cNvSpPr txBox="1">
            <a:spLocks/>
          </p:cNvSpPr>
          <p:nvPr/>
        </p:nvSpPr>
        <p:spPr>
          <a:xfrm>
            <a:off x="2743200" y="8092087"/>
            <a:ext cx="19202400" cy="401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Then Adjacency matrix </a:t>
            </a:r>
            <a:r>
              <a:rPr lang="en-GB" b="1" dirty="0"/>
              <a:t>normalization</a:t>
            </a:r>
            <a:r>
              <a:rPr lang="en-GB" dirty="0"/>
              <a:t> to ensure:</a:t>
            </a:r>
          </a:p>
          <a:p>
            <a:pPr lvl="1"/>
            <a:r>
              <a:rPr lang="en-GB" dirty="0"/>
              <a:t>scaling values to a similar range</a:t>
            </a:r>
          </a:p>
          <a:p>
            <a:pPr lvl="1"/>
            <a:r>
              <a:rPr lang="en-GB" dirty="0"/>
              <a:t>Symmetry</a:t>
            </a:r>
          </a:p>
          <a:p>
            <a:pPr lvl="1"/>
            <a:r>
              <a:rPr lang="en-GB" dirty="0"/>
              <a:t>Information propagation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239030"/>
      </p:ext>
    </p:extLst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{6B3E3487-57D9-9B40-BF8E-6B4156FFCECD}tf10001072</Template>
  <TotalTime>367</TotalTime>
  <Words>1640</Words>
  <Application>Microsoft Macintosh PowerPoint</Application>
  <PresentationFormat>Personnalisé</PresentationFormat>
  <Paragraphs>306</Paragraphs>
  <Slides>30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9" baseType="lpstr">
      <vt:lpstr>Arial</vt:lpstr>
      <vt:lpstr>Calibri Light</vt:lpstr>
      <vt:lpstr>Courier New</vt:lpstr>
      <vt:lpstr>Franklin Gothic Book</vt:lpstr>
      <vt:lpstr>Helvetica</vt:lpstr>
      <vt:lpstr>Helvetica Neue</vt:lpstr>
      <vt:lpstr>Söhne</vt:lpstr>
      <vt:lpstr>Wingdings</vt:lpstr>
      <vt:lpstr>Cadrage</vt:lpstr>
      <vt:lpstr>Présentation PowerPoint</vt:lpstr>
      <vt:lpstr>Table of contents</vt:lpstr>
      <vt:lpstr>Introduction</vt:lpstr>
      <vt:lpstr>Goal of the project</vt:lpstr>
      <vt:lpstr>Présentation PowerPoint</vt:lpstr>
      <vt:lpstr>Data processing</vt:lpstr>
      <vt:lpstr>Data processing overview</vt:lpstr>
      <vt:lpstr>Random walks</vt:lpstr>
      <vt:lpstr>Adjacency matrix</vt:lpstr>
      <vt:lpstr>Authors data</vt:lpstr>
      <vt:lpstr>Tf_idf matrix</vt:lpstr>
      <vt:lpstr>BART-1024 abstract embedding</vt:lpstr>
      <vt:lpstr>Pretrained Goog-300 word2vec</vt:lpstr>
      <vt:lpstr>Word2vec on vocabulary abstracts</vt:lpstr>
      <vt:lpstr>Models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Possible improvements</vt:lpstr>
      <vt:lpstr>Présentation PowerPoint</vt:lpstr>
      <vt:lpstr>Présentation PowerPoint</vt:lpstr>
      <vt:lpstr>Conclusion</vt:lpstr>
      <vt:lpstr>Présentation PowerPoint</vt:lpstr>
      <vt:lpstr>Thank you</vt:lpstr>
      <vt:lpstr>Présentation PowerPoint</vt:lpstr>
      <vt:lpstr>Présentation PowerPoint</vt:lpstr>
      <vt:lpstr>Sparse authors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prediction in Graph</dc:title>
  <cp:lastModifiedBy>ghassen ghassen</cp:lastModifiedBy>
  <cp:revision>8</cp:revision>
  <dcterms:modified xsi:type="dcterms:W3CDTF">2023-05-11T00:54:04Z</dcterms:modified>
</cp:coreProperties>
</file>